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7" r:id="rId1"/>
  </p:sldMasterIdLst>
  <p:notesMasterIdLst>
    <p:notesMasterId r:id="rId20"/>
  </p:notesMasterIdLst>
  <p:sldIdLst>
    <p:sldId id="256" r:id="rId2"/>
    <p:sldId id="265" r:id="rId3"/>
    <p:sldId id="258" r:id="rId4"/>
    <p:sldId id="266" r:id="rId5"/>
    <p:sldId id="268" r:id="rId6"/>
    <p:sldId id="267" r:id="rId7"/>
    <p:sldId id="270" r:id="rId8"/>
    <p:sldId id="269" r:id="rId9"/>
    <p:sldId id="271" r:id="rId10"/>
    <p:sldId id="272" r:id="rId11"/>
    <p:sldId id="274" r:id="rId12"/>
    <p:sldId id="275" r:id="rId13"/>
    <p:sldId id="276" r:id="rId14"/>
    <p:sldId id="278" r:id="rId15"/>
    <p:sldId id="279" r:id="rId16"/>
    <p:sldId id="280" r:id="rId17"/>
    <p:sldId id="281" r:id="rId18"/>
    <p:sldId id="282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9AE4"/>
    <a:srgbClr val="CC00CC"/>
    <a:srgbClr val="001132"/>
    <a:srgbClr val="00FF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8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7596D4-CB16-4BAD-83F6-7E8077D61F81}" type="datetimeFigureOut">
              <a:rPr lang="hr-HR" smtClean="0"/>
              <a:t>16.1.2023.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45738E-9CB8-443D-AC33-32367D542132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40785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ight Triangle 32">
            <a:extLst>
              <a:ext uri="{FF2B5EF4-FFF2-40B4-BE49-F238E27FC236}">
                <a16:creationId xmlns:a16="http://schemas.microsoft.com/office/drawing/2014/main" id="{2A737799-F072-47E1-A678-5CE12F097D06}"/>
              </a:ext>
            </a:extLst>
          </p:cNvPr>
          <p:cNvSpPr/>
          <p:nvPr/>
        </p:nvSpPr>
        <p:spPr>
          <a:xfrm flipH="1">
            <a:off x="4496837" y="4722829"/>
            <a:ext cx="4644854" cy="2135171"/>
          </a:xfrm>
          <a:prstGeom prst="rtTriangle">
            <a:avLst/>
          </a:prstGeom>
          <a:blipFill dpi="0" rotWithShape="0">
            <a:blip r:embed="rId2"/>
            <a:srcRect/>
            <a:tile tx="0" ty="-393700" sx="100000" sy="100000" flip="none" algn="tl"/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6308" y="3685740"/>
            <a:ext cx="7772400" cy="2387600"/>
          </a:xfrm>
        </p:spPr>
        <p:txBody>
          <a:bodyPr lIns="252000" tIns="46800" rIns="252000"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0A13A86-3F68-4CBB-B661-B96A001B15BE}"/>
              </a:ext>
            </a:extLst>
          </p:cNvPr>
          <p:cNvGrpSpPr/>
          <p:nvPr/>
        </p:nvGrpSpPr>
        <p:grpSpPr>
          <a:xfrm>
            <a:off x="0" y="0"/>
            <a:ext cx="1370309" cy="6858000"/>
            <a:chOff x="0" y="0"/>
            <a:chExt cx="1370309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22AA1C2-ED49-4B0D-9C5A-6D47DFC70771}"/>
                </a:ext>
              </a:extLst>
            </p:cNvPr>
            <p:cNvSpPr/>
            <p:nvPr userDrawn="1"/>
          </p:nvSpPr>
          <p:spPr>
            <a:xfrm>
              <a:off x="0" y="0"/>
              <a:ext cx="342900" cy="6858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FC8746-DFC2-4DDF-B034-CED2ACE15704}"/>
                </a:ext>
              </a:extLst>
            </p:cNvPr>
            <p:cNvSpPr/>
            <p:nvPr userDrawn="1"/>
          </p:nvSpPr>
          <p:spPr>
            <a:xfrm rot="16200000">
              <a:off x="514859" y="-512550"/>
              <a:ext cx="342900" cy="1368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94884E1-E6D8-48CB-B7A9-438FB51C78F5}"/>
                </a:ext>
              </a:extLst>
            </p:cNvPr>
            <p:cNvSpPr/>
            <p:nvPr userDrawn="1"/>
          </p:nvSpPr>
          <p:spPr>
            <a:xfrm rot="16200000">
              <a:off x="514859" y="6002550"/>
              <a:ext cx="342900" cy="1368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32F5CBCA-0AB8-4B6A-8A03-C549C7F3AE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9000"/>
          </a:blip>
          <a:srcRect l="13474" t="23715" r="15700" b="21450"/>
          <a:stretch/>
        </p:blipFill>
        <p:spPr>
          <a:xfrm>
            <a:off x="7499927" y="308066"/>
            <a:ext cx="1416947" cy="684000"/>
          </a:xfrm>
          <a:prstGeom prst="rect">
            <a:avLst/>
          </a:prstGeom>
        </p:spPr>
      </p:pic>
      <p:pic>
        <p:nvPicPr>
          <p:cNvPr id="16" name="Picture 15" descr="A screenshot of a video game&#10;&#10;Description automatically generated">
            <a:extLst>
              <a:ext uri="{FF2B5EF4-FFF2-40B4-BE49-F238E27FC236}">
                <a16:creationId xmlns:a16="http://schemas.microsoft.com/office/drawing/2014/main" id="{304A50E9-593B-484E-BBFD-7D99ADECD2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72"/>
          <a:stretch/>
        </p:blipFill>
        <p:spPr>
          <a:xfrm>
            <a:off x="733522" y="666730"/>
            <a:ext cx="2771150" cy="2736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E779F65-BFE6-4D96-B824-8575890A4185}"/>
              </a:ext>
            </a:extLst>
          </p:cNvPr>
          <p:cNvSpPr txBox="1"/>
          <p:nvPr/>
        </p:nvSpPr>
        <p:spPr>
          <a:xfrm>
            <a:off x="4422375" y="2526976"/>
            <a:ext cx="4036333" cy="87575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b="1" cap="small" dirty="0" err="1">
                <a:solidFill>
                  <a:srgbClr val="363636"/>
                </a:solidFill>
                <a:latin typeface="Century Gothic" panose="020B0502020202020204" pitchFamily="34" charset="0"/>
              </a:rPr>
              <a:t>Programsko</a:t>
            </a:r>
            <a:r>
              <a:rPr lang="en-US" sz="2000" b="1" cap="small" dirty="0">
                <a:solidFill>
                  <a:srgbClr val="363636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cap="small" dirty="0" err="1">
                <a:solidFill>
                  <a:srgbClr val="363636"/>
                </a:solidFill>
                <a:latin typeface="Century Gothic" panose="020B0502020202020204" pitchFamily="34" charset="0"/>
              </a:rPr>
              <a:t>inženjerstvo</a:t>
            </a:r>
            <a:endParaRPr lang="en-US" sz="2000" b="1" cap="small" dirty="0">
              <a:solidFill>
                <a:srgbClr val="363636"/>
              </a:solidFill>
              <a:latin typeface="Century Gothic" panose="020B0502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hr-HR" sz="1600" b="1" dirty="0">
                <a:solidFill>
                  <a:srgbClr val="363636"/>
                </a:solidFill>
                <a:latin typeface="Century Gothic" panose="020B0502020202020204" pitchFamily="34" charset="0"/>
              </a:rPr>
              <a:t>         </a:t>
            </a:r>
            <a:r>
              <a:rPr lang="en-US" sz="1600" b="1" dirty="0" err="1">
                <a:solidFill>
                  <a:srgbClr val="363636"/>
                </a:solidFill>
                <a:latin typeface="Century Gothic" panose="020B0502020202020204" pitchFamily="34" charset="0"/>
              </a:rPr>
              <a:t>ak</a:t>
            </a:r>
            <a:r>
              <a:rPr lang="en-US" sz="1600" b="1" dirty="0">
                <a:solidFill>
                  <a:srgbClr val="363636"/>
                </a:solidFill>
                <a:latin typeface="Century Gothic" panose="020B0502020202020204" pitchFamily="34" charset="0"/>
              </a:rPr>
              <a:t>. god. 2020./2021.</a:t>
            </a:r>
            <a:endParaRPr lang="hr-HR" sz="1600" b="1" dirty="0">
              <a:solidFill>
                <a:srgbClr val="363636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54D68C4-3DFA-4D90-89DF-550D8FB0DB2C}"/>
              </a:ext>
            </a:extLst>
          </p:cNvPr>
          <p:cNvGrpSpPr/>
          <p:nvPr/>
        </p:nvGrpSpPr>
        <p:grpSpPr>
          <a:xfrm>
            <a:off x="8541834" y="2712985"/>
            <a:ext cx="602166" cy="689744"/>
            <a:chOff x="8541834" y="2712985"/>
            <a:chExt cx="602166" cy="68974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891C753-BAAB-4424-9E32-3F1432529749}"/>
                </a:ext>
              </a:extLst>
            </p:cNvPr>
            <p:cNvSpPr/>
            <p:nvPr userDrawn="1"/>
          </p:nvSpPr>
          <p:spPr>
            <a:xfrm>
              <a:off x="9000000" y="2718729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86BC744-DC4B-4A55-B6FA-A711EC8ACF52}"/>
                </a:ext>
              </a:extLst>
            </p:cNvPr>
            <p:cNvSpPr/>
            <p:nvPr userDrawn="1"/>
          </p:nvSpPr>
          <p:spPr>
            <a:xfrm>
              <a:off x="8772874" y="2718729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AA3319-80CC-4953-81CC-A4C7D5063739}"/>
                </a:ext>
              </a:extLst>
            </p:cNvPr>
            <p:cNvSpPr/>
            <p:nvPr userDrawn="1"/>
          </p:nvSpPr>
          <p:spPr>
            <a:xfrm>
              <a:off x="8541834" y="2712985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9B169C9B-ABD9-49DB-8ECD-EBB51008CF4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0606" t="17629" r="15252" b="19248"/>
          <a:stretch/>
        </p:blipFill>
        <p:spPr>
          <a:xfrm>
            <a:off x="6472518" y="270901"/>
            <a:ext cx="836453" cy="82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CE60C55-0B9A-415C-B973-238B00D9203B}"/>
              </a:ext>
            </a:extLst>
          </p:cNvPr>
          <p:cNvSpPr txBox="1"/>
          <p:nvPr/>
        </p:nvSpPr>
        <p:spPr>
          <a:xfrm>
            <a:off x="6472518" y="1130608"/>
            <a:ext cx="2597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1100" b="0" dirty="0"/>
              <a:t>Zavod za elektroniku, mikroelektroniku, računalne i inteligentne sustave</a:t>
            </a:r>
          </a:p>
        </p:txBody>
      </p:sp>
    </p:spTree>
    <p:extLst>
      <p:ext uri="{BB962C8B-B14F-4D97-AF65-F5344CB8AC3E}">
        <p14:creationId xmlns:p14="http://schemas.microsoft.com/office/powerpoint/2010/main" val="317721124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blipFill dpi="0" rotWithShape="1">
          <a:blip r:embed="rId2">
            <a:alphaModFix amt="10000"/>
            <a:lum/>
          </a:blip>
          <a:srcRect/>
          <a:stretch>
            <a:fillRect l="85000" t="93000" r="1000"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9D65BC3-0390-487E-9343-57013C37910B}"/>
              </a:ext>
            </a:extLst>
          </p:cNvPr>
          <p:cNvGrpSpPr/>
          <p:nvPr/>
        </p:nvGrpSpPr>
        <p:grpSpPr>
          <a:xfrm>
            <a:off x="0" y="0"/>
            <a:ext cx="1370309" cy="6858000"/>
            <a:chOff x="0" y="0"/>
            <a:chExt cx="1370309" cy="6858000"/>
          </a:xfrm>
          <a:solidFill>
            <a:srgbClr val="FFB400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F4361EC-AED8-4B86-B0D1-15361ACD5BB7}"/>
                </a:ext>
              </a:extLst>
            </p:cNvPr>
            <p:cNvSpPr/>
            <p:nvPr userDrawn="1"/>
          </p:nvSpPr>
          <p:spPr>
            <a:xfrm>
              <a:off x="0" y="0"/>
              <a:ext cx="342900" cy="6858000"/>
            </a:xfrm>
            <a:prstGeom prst="rect">
              <a:avLst/>
            </a:prstGeom>
            <a:grpFill/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D7164C5-7F89-48EA-9906-0AF23BCC4882}"/>
                </a:ext>
              </a:extLst>
            </p:cNvPr>
            <p:cNvSpPr/>
            <p:nvPr userDrawn="1"/>
          </p:nvSpPr>
          <p:spPr>
            <a:xfrm rot="16200000">
              <a:off x="514859" y="6002550"/>
              <a:ext cx="342900" cy="1368000"/>
            </a:xfrm>
            <a:prstGeom prst="rect">
              <a:avLst/>
            </a:prstGeom>
            <a:grpFill/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400D0D9E-702E-4495-B908-117D903BB1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2"/>
          <a:stretch/>
        </p:blipFill>
        <p:spPr>
          <a:xfrm>
            <a:off x="7680632" y="120349"/>
            <a:ext cx="1276193" cy="1260000"/>
          </a:xfrm>
          <a:prstGeom prst="rect">
            <a:avLst/>
          </a:prstGeom>
        </p:spPr>
      </p:pic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E68E431-7FC2-47FC-A826-4B794B289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7128" y="6492873"/>
            <a:ext cx="5929744" cy="376239"/>
          </a:xfrm>
        </p:spPr>
        <p:txBody>
          <a:bodyPr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hr-HR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B4F37E-A6B4-4A59-A76A-E67F5B42B7AF}"/>
              </a:ext>
            </a:extLst>
          </p:cNvPr>
          <p:cNvCxnSpPr>
            <a:cxnSpLocks/>
          </p:cNvCxnSpPr>
          <p:nvPr/>
        </p:nvCxnSpPr>
        <p:spPr>
          <a:xfrm flipH="1">
            <a:off x="1071418" y="4581245"/>
            <a:ext cx="6918037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bg2">
                    <a:lumMod val="90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758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20000"/>
            <a:lum/>
          </a:blip>
          <a:srcRect/>
          <a:stretch>
            <a:fillRect l="1000" t="93000" r="85000"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483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95554"/>
            <a:ext cx="7886700" cy="4931327"/>
          </a:xfrm>
        </p:spPr>
        <p:txBody>
          <a:bodyPr/>
          <a:lstStyle>
            <a:lvl2pPr marL="685800" indent="-228600">
              <a:buFont typeface="Wingdings" panose="05000000000000000000" pitchFamily="2" charset="2"/>
              <a:buChar char="§"/>
              <a:defRPr sz="2200"/>
            </a:lvl2pPr>
            <a:lvl3pPr marL="1143000" indent="-228600">
              <a:buFont typeface="Courier New" panose="02070309020205020404" pitchFamily="49" charset="0"/>
              <a:buChar char="o"/>
              <a:defRPr sz="1800"/>
            </a:lvl3pPr>
            <a:lvl4pPr marL="1600200" indent="-228600">
              <a:buFont typeface="Franklin Gothic Book" panose="020B0503020102020204" pitchFamily="34" charset="0"/>
              <a:buChar char="―"/>
              <a:defRPr sz="1600"/>
            </a:lvl4pPr>
            <a:lvl5pPr marL="2057400" indent="-228600"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07128" y="6492873"/>
            <a:ext cx="5929744" cy="376239"/>
          </a:xfrm>
        </p:spPr>
        <p:txBody>
          <a:bodyPr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89455" y="6492873"/>
            <a:ext cx="525895" cy="365125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AA41844-C0CA-4144-9D6C-D993F0C0FAB4}" type="slidenum">
              <a:rPr lang="hr-HR" smtClean="0"/>
              <a:t>‹#›</a:t>
            </a:fld>
            <a:endParaRPr lang="hr-HR"/>
          </a:p>
        </p:txBody>
      </p:sp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25117F72-A25C-4562-B741-ED2B6BAAA2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50" b="772"/>
          <a:stretch/>
        </p:blipFill>
        <p:spPr>
          <a:xfrm>
            <a:off x="0" y="345965"/>
            <a:ext cx="554370" cy="864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3D72EFA-43C3-4986-8204-6D8755B204AF}"/>
              </a:ext>
            </a:extLst>
          </p:cNvPr>
          <p:cNvGrpSpPr/>
          <p:nvPr/>
        </p:nvGrpSpPr>
        <p:grpSpPr>
          <a:xfrm>
            <a:off x="8539904" y="435965"/>
            <a:ext cx="604096" cy="684000"/>
            <a:chOff x="24554" y="448418"/>
            <a:chExt cx="604096" cy="684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FBAC80-66D2-4E1E-B3CA-BAEBB8E4FB80}"/>
                </a:ext>
              </a:extLst>
            </p:cNvPr>
            <p:cNvSpPr/>
            <p:nvPr userDrawn="1"/>
          </p:nvSpPr>
          <p:spPr>
            <a:xfrm>
              <a:off x="484650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7912841-8D49-4A6E-A79D-84DDF6D39288}"/>
                </a:ext>
              </a:extLst>
            </p:cNvPr>
            <p:cNvSpPr/>
            <p:nvPr userDrawn="1"/>
          </p:nvSpPr>
          <p:spPr>
            <a:xfrm>
              <a:off x="257524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6B4486-4F05-4863-9050-63BBB7AAFF46}"/>
                </a:ext>
              </a:extLst>
            </p:cNvPr>
            <p:cNvSpPr/>
            <p:nvPr userDrawn="1"/>
          </p:nvSpPr>
          <p:spPr>
            <a:xfrm>
              <a:off x="24554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25EDF29-E7FA-42BB-A5D2-94CEEA4E580C}"/>
              </a:ext>
            </a:extLst>
          </p:cNvPr>
          <p:cNvCxnSpPr/>
          <p:nvPr/>
        </p:nvCxnSpPr>
        <p:spPr>
          <a:xfrm>
            <a:off x="1071418" y="1209961"/>
            <a:ext cx="6918037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bg2">
                    <a:lumMod val="90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347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blipFill dpi="0" rotWithShape="1">
          <a:blip r:embed="rId2">
            <a:alphaModFix amt="20000"/>
            <a:lum/>
          </a:blip>
          <a:srcRect/>
          <a:stretch>
            <a:fillRect l="1000" t="93000" r="85000"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483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07128" y="6492873"/>
            <a:ext cx="5929744" cy="376239"/>
          </a:xfrm>
        </p:spPr>
        <p:txBody>
          <a:bodyPr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89455" y="6492873"/>
            <a:ext cx="525895" cy="365125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AA41844-C0CA-4144-9D6C-D993F0C0FAB4}" type="slidenum">
              <a:rPr lang="hr-HR" smtClean="0"/>
              <a:t>‹#›</a:t>
            </a:fld>
            <a:endParaRPr lang="hr-HR"/>
          </a:p>
        </p:txBody>
      </p:sp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25117F72-A25C-4562-B741-ED2B6BAAA2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50" b="772"/>
          <a:stretch/>
        </p:blipFill>
        <p:spPr>
          <a:xfrm>
            <a:off x="0" y="345965"/>
            <a:ext cx="554370" cy="864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3D72EFA-43C3-4986-8204-6D8755B204AF}"/>
              </a:ext>
            </a:extLst>
          </p:cNvPr>
          <p:cNvGrpSpPr/>
          <p:nvPr/>
        </p:nvGrpSpPr>
        <p:grpSpPr>
          <a:xfrm>
            <a:off x="8539904" y="435965"/>
            <a:ext cx="604096" cy="684000"/>
            <a:chOff x="24554" y="448418"/>
            <a:chExt cx="604096" cy="684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FBAC80-66D2-4E1E-B3CA-BAEBB8E4FB80}"/>
                </a:ext>
              </a:extLst>
            </p:cNvPr>
            <p:cNvSpPr/>
            <p:nvPr userDrawn="1"/>
          </p:nvSpPr>
          <p:spPr>
            <a:xfrm>
              <a:off x="484650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7912841-8D49-4A6E-A79D-84DDF6D39288}"/>
                </a:ext>
              </a:extLst>
            </p:cNvPr>
            <p:cNvSpPr/>
            <p:nvPr userDrawn="1"/>
          </p:nvSpPr>
          <p:spPr>
            <a:xfrm>
              <a:off x="257524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6B4486-4F05-4863-9050-63BBB7AAFF46}"/>
                </a:ext>
              </a:extLst>
            </p:cNvPr>
            <p:cNvSpPr/>
            <p:nvPr userDrawn="1"/>
          </p:nvSpPr>
          <p:spPr>
            <a:xfrm>
              <a:off x="24554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25EDF29-E7FA-42BB-A5D2-94CEEA4E580C}"/>
              </a:ext>
            </a:extLst>
          </p:cNvPr>
          <p:cNvCxnSpPr/>
          <p:nvPr/>
        </p:nvCxnSpPr>
        <p:spPr>
          <a:xfrm>
            <a:off x="1071418" y="1209961"/>
            <a:ext cx="6918037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bg2">
                    <a:lumMod val="90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1050AD4-29D0-47EA-9708-82FD8FAF1B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413164"/>
            <a:ext cx="3886200" cy="47637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0C09F13D-5F40-4714-BA42-EFC264DE9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413164"/>
            <a:ext cx="3886200" cy="47637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255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blipFill dpi="0" rotWithShape="1">
          <a:blip r:embed="rId2">
            <a:alphaModFix amt="20000"/>
            <a:lum/>
          </a:blip>
          <a:srcRect/>
          <a:stretch>
            <a:fillRect l="1000" t="93000" r="85000"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483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07128" y="6492873"/>
            <a:ext cx="5929744" cy="376239"/>
          </a:xfrm>
        </p:spPr>
        <p:txBody>
          <a:bodyPr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89455" y="6492873"/>
            <a:ext cx="525895" cy="365125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AA41844-C0CA-4144-9D6C-D993F0C0FAB4}" type="slidenum">
              <a:rPr lang="hr-HR" smtClean="0"/>
              <a:t>‹#›</a:t>
            </a:fld>
            <a:endParaRPr lang="hr-HR"/>
          </a:p>
        </p:txBody>
      </p:sp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25117F72-A25C-4562-B741-ED2B6BAAA2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50" b="772"/>
          <a:stretch/>
        </p:blipFill>
        <p:spPr>
          <a:xfrm>
            <a:off x="0" y="345965"/>
            <a:ext cx="554370" cy="864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3D72EFA-43C3-4986-8204-6D8755B204AF}"/>
              </a:ext>
            </a:extLst>
          </p:cNvPr>
          <p:cNvGrpSpPr/>
          <p:nvPr/>
        </p:nvGrpSpPr>
        <p:grpSpPr>
          <a:xfrm>
            <a:off x="8539904" y="435965"/>
            <a:ext cx="604096" cy="684000"/>
            <a:chOff x="24554" y="448418"/>
            <a:chExt cx="604096" cy="684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FBAC80-66D2-4E1E-B3CA-BAEBB8E4FB80}"/>
                </a:ext>
              </a:extLst>
            </p:cNvPr>
            <p:cNvSpPr/>
            <p:nvPr userDrawn="1"/>
          </p:nvSpPr>
          <p:spPr>
            <a:xfrm>
              <a:off x="484650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7912841-8D49-4A6E-A79D-84DDF6D39288}"/>
                </a:ext>
              </a:extLst>
            </p:cNvPr>
            <p:cNvSpPr/>
            <p:nvPr userDrawn="1"/>
          </p:nvSpPr>
          <p:spPr>
            <a:xfrm>
              <a:off x="257524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6B4486-4F05-4863-9050-63BBB7AAFF46}"/>
                </a:ext>
              </a:extLst>
            </p:cNvPr>
            <p:cNvSpPr/>
            <p:nvPr userDrawn="1"/>
          </p:nvSpPr>
          <p:spPr>
            <a:xfrm>
              <a:off x="24554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25EDF29-E7FA-42BB-A5D2-94CEEA4E580C}"/>
              </a:ext>
            </a:extLst>
          </p:cNvPr>
          <p:cNvCxnSpPr/>
          <p:nvPr/>
        </p:nvCxnSpPr>
        <p:spPr>
          <a:xfrm>
            <a:off x="1071418" y="1209961"/>
            <a:ext cx="6918037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bg2">
                    <a:lumMod val="90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377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blipFill dpi="0" rotWithShape="1">
          <a:blip r:embed="rId2">
            <a:alphaModFix amt="20000"/>
            <a:lum/>
          </a:blip>
          <a:srcRect/>
          <a:stretch>
            <a:fillRect l="1000" t="93000" r="85000"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07128" y="6492873"/>
            <a:ext cx="5929744" cy="376239"/>
          </a:xfrm>
        </p:spPr>
        <p:txBody>
          <a:bodyPr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89455" y="6492873"/>
            <a:ext cx="525895" cy="365125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AA41844-C0CA-4144-9D6C-D993F0C0FAB4}" type="slidenum">
              <a:rPr lang="hr-HR" smtClean="0"/>
              <a:t>‹#›</a:t>
            </a:fld>
            <a:endParaRPr lang="hr-HR"/>
          </a:p>
        </p:txBody>
      </p:sp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25117F72-A25C-4562-B741-ED2B6BAAA2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50" b="772"/>
          <a:stretch/>
        </p:blipFill>
        <p:spPr>
          <a:xfrm>
            <a:off x="0" y="345965"/>
            <a:ext cx="554370" cy="864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3D72EFA-43C3-4986-8204-6D8755B204AF}"/>
              </a:ext>
            </a:extLst>
          </p:cNvPr>
          <p:cNvGrpSpPr/>
          <p:nvPr/>
        </p:nvGrpSpPr>
        <p:grpSpPr>
          <a:xfrm>
            <a:off x="8539904" y="435965"/>
            <a:ext cx="604096" cy="684000"/>
            <a:chOff x="24554" y="448418"/>
            <a:chExt cx="604096" cy="684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FBAC80-66D2-4E1E-B3CA-BAEBB8E4FB80}"/>
                </a:ext>
              </a:extLst>
            </p:cNvPr>
            <p:cNvSpPr/>
            <p:nvPr userDrawn="1"/>
          </p:nvSpPr>
          <p:spPr>
            <a:xfrm>
              <a:off x="484650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7912841-8D49-4A6E-A79D-84DDF6D39288}"/>
                </a:ext>
              </a:extLst>
            </p:cNvPr>
            <p:cNvSpPr/>
            <p:nvPr userDrawn="1"/>
          </p:nvSpPr>
          <p:spPr>
            <a:xfrm>
              <a:off x="257524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6B4486-4F05-4863-9050-63BBB7AAFF46}"/>
                </a:ext>
              </a:extLst>
            </p:cNvPr>
            <p:cNvSpPr/>
            <p:nvPr userDrawn="1"/>
          </p:nvSpPr>
          <p:spPr>
            <a:xfrm>
              <a:off x="24554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4370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0" y="1"/>
            <a:ext cx="9144000" cy="1124744"/>
          </a:xfrm>
          <a:solidFill>
            <a:schemeClr val="bg1"/>
          </a:solidFill>
        </p:spPr>
        <p:txBody>
          <a:bodyPr/>
          <a:lstStyle>
            <a:lvl1pPr>
              <a:defRPr sz="4000"/>
            </a:lvl1pPr>
          </a:lstStyle>
          <a:p>
            <a:r>
              <a:rPr lang="en-US" noProof="0"/>
              <a:t>Click to edit Master title style</a:t>
            </a:r>
            <a:endParaRPr lang="hr-HR" noProof="0" dirty="0"/>
          </a:p>
        </p:txBody>
      </p:sp>
      <p:sp>
        <p:nvSpPr>
          <p:cNvPr id="324611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0" y="2997200"/>
            <a:ext cx="9144000" cy="122237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800" b="1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r>
              <a:rPr lang="en-US" noProof="0"/>
              <a:t>Click to edit Master subtitle style</a:t>
            </a:r>
            <a:endParaRPr lang="hr-HR" noProof="0" dirty="0"/>
          </a:p>
        </p:txBody>
      </p:sp>
      <p:sp>
        <p:nvSpPr>
          <p:cNvPr id="170" name="Rectangle 325"/>
          <p:cNvSpPr>
            <a:spLocks noChangeArrowheads="1"/>
          </p:cNvSpPr>
          <p:nvPr/>
        </p:nvSpPr>
        <p:spPr bwMode="auto">
          <a:xfrm>
            <a:off x="0" y="3573463"/>
            <a:ext cx="91440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None/>
              <a:defRPr/>
            </a:pPr>
            <a:endParaRPr lang="hr-HR" sz="2800" noProof="0" dirty="0"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358" y="5597395"/>
            <a:ext cx="619125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892974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19138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hr-HR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0" y="836613"/>
            <a:ext cx="4495800" cy="554513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hr-H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36613"/>
            <a:ext cx="4495800" cy="554513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hr-HR" noProof="0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6E8F5E-7C26-4DBA-9CDF-6E3092DFB447}" type="datetime1">
              <a:rPr lang="hr-HR" smtClean="0"/>
              <a:t>16.1.2023.</a:t>
            </a:fld>
            <a:endParaRPr lang="hr-H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hr-H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A41844-C0CA-4144-9D6C-D993F0C0FAB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3282859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E8F5E-7C26-4DBA-9CDF-6E3092DFB447}" type="datetime1">
              <a:rPr lang="hr-HR" smtClean="0"/>
              <a:t>16.1.2023.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41844-C0CA-4144-9D6C-D993F0C0FAB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80548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imp.org/" TargetMode="External"/><Relationship Id="rId13" Type="http://schemas.openxmlformats.org/officeDocument/2006/relationships/hyperlink" Target="https://code.visualstudio.com/" TargetMode="External"/><Relationship Id="rId3" Type="http://schemas.openxmlformats.org/officeDocument/2006/relationships/hyperlink" Target="https://www.pgadmin.org/" TargetMode="External"/><Relationship Id="rId7" Type="http://schemas.openxmlformats.org/officeDocument/2006/relationships/hyperlink" Target="https://www.selenium.dev/" TargetMode="External"/><Relationship Id="rId12" Type="http://schemas.openxmlformats.org/officeDocument/2006/relationships/hyperlink" Target="https://www.postman.com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vercel.com/" TargetMode="External"/><Relationship Id="rId11" Type="http://schemas.openxmlformats.org/officeDocument/2006/relationships/hyperlink" Target="https://astah.net/products/astah-uml/" TargetMode="External"/><Relationship Id="rId5" Type="http://schemas.openxmlformats.org/officeDocument/2006/relationships/hyperlink" Target="https://www.render.com/" TargetMode="External"/><Relationship Id="rId10" Type="http://schemas.openxmlformats.org/officeDocument/2006/relationships/hyperlink" Target="https://www.tug.org/texlive/" TargetMode="External"/><Relationship Id="rId4" Type="http://schemas.openxmlformats.org/officeDocument/2006/relationships/hyperlink" Target="https://www.jetbrains.com/idea/" TargetMode="External"/><Relationship Id="rId9" Type="http://schemas.openxmlformats.org/officeDocument/2006/relationships/hyperlink" Target="https://www.texstudio.or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pring.io/projects/spring-boot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postgresql.org/" TargetMode="External"/><Relationship Id="rId4" Type="http://schemas.openxmlformats.org/officeDocument/2006/relationships/hyperlink" Target="https://www.reactjs.org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mailto:filip.perkovic@fer.hr" TargetMode="External"/><Relationship Id="rId3" Type="http://schemas.openxmlformats.org/officeDocument/2006/relationships/hyperlink" Target="mailto:velimir.kovacic@fer.hr" TargetMode="External"/><Relationship Id="rId7" Type="http://schemas.openxmlformats.org/officeDocument/2006/relationships/hyperlink" Target="mailto:jakov.krcadinac@fer.hr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ema.nekic@fer.hr" TargetMode="External"/><Relationship Id="rId5" Type="http://schemas.openxmlformats.org/officeDocument/2006/relationships/hyperlink" Target="mailto:ana.maric@fer.hr" TargetMode="External"/><Relationship Id="rId10" Type="http://schemas.openxmlformats.org/officeDocument/2006/relationships/image" Target="../media/image20.png"/><Relationship Id="rId4" Type="http://schemas.openxmlformats.org/officeDocument/2006/relationships/hyperlink" Target="mailto:luka.srica@fer.hr" TargetMode="External"/><Relationship Id="rId9" Type="http://schemas.openxmlformats.org/officeDocument/2006/relationships/hyperlink" Target="mailto:fran.saganic@fer.hr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71A3DB-88E0-4290-2C5D-BAB945D1E55F}"/>
              </a:ext>
            </a:extLst>
          </p:cNvPr>
          <p:cNvSpPr txBox="1"/>
          <p:nvPr/>
        </p:nvSpPr>
        <p:spPr>
          <a:xfrm>
            <a:off x="4838330" y="3059668"/>
            <a:ext cx="256564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hr-HR" b="1" dirty="0"/>
              <a:t>ak. god. 2022./2023.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732118-CFCA-89D7-39DF-0E52B66E5994}"/>
              </a:ext>
            </a:extLst>
          </p:cNvPr>
          <p:cNvSpPr txBox="1"/>
          <p:nvPr/>
        </p:nvSpPr>
        <p:spPr>
          <a:xfrm>
            <a:off x="2747639" y="4065973"/>
            <a:ext cx="36487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800" b="1" dirty="0" err="1"/>
              <a:t>Eventko</a:t>
            </a:r>
            <a:endParaRPr lang="hr-HR" sz="2800" b="1" dirty="0"/>
          </a:p>
          <a:p>
            <a:pPr algn="ctr"/>
            <a:endParaRPr lang="hr-HR" b="1" dirty="0"/>
          </a:p>
          <a:p>
            <a:pPr algn="ctr"/>
            <a:r>
              <a:rPr lang="hr-HR" i="1" dirty="0"/>
              <a:t>Interaktivni socijalni kalendar</a:t>
            </a:r>
            <a:endParaRPr lang="en-US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57F5A2-EF92-4489-2373-89D80B6B7C4A}"/>
              </a:ext>
            </a:extLst>
          </p:cNvPr>
          <p:cNvSpPr txBox="1"/>
          <p:nvPr/>
        </p:nvSpPr>
        <p:spPr>
          <a:xfrm>
            <a:off x="301841" y="6134470"/>
            <a:ext cx="57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😞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769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837EEEFC-BFA1-BDDA-9AA8-FB5525479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A86832F-F2B3-C482-7320-2650822E5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4838"/>
          </a:xfrm>
        </p:spPr>
        <p:txBody>
          <a:bodyPr>
            <a:noAutofit/>
          </a:bodyPr>
          <a:lstStyle/>
          <a:p>
            <a:r>
              <a:rPr lang="hr-HR" sz="3200" dirty="0">
                <a:solidFill>
                  <a:schemeClr val="bg1"/>
                </a:solidFill>
                <a:latin typeface="PrimaSans BT" panose="020B0803030604020204" pitchFamily="34" charset="0"/>
              </a:rPr>
              <a:t>Isticanje korisnika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B10E8CC-9103-CB2F-FAB7-5BC90D4F1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95554"/>
            <a:ext cx="7886700" cy="4931327"/>
          </a:xfrm>
        </p:spPr>
        <p:txBody>
          <a:bodyPr/>
          <a:lstStyle/>
          <a:p>
            <a:r>
              <a:rPr lang="hr-HR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Svaki korisnik može označiti za evente na kojima je bio, jesu li mu se sviđali ili ne</a:t>
            </a:r>
          </a:p>
          <a:p>
            <a:r>
              <a:rPr lang="hr-HR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Broj lajkova koje određeni korisnik primi je javno vidljiv</a:t>
            </a:r>
          </a:p>
          <a:p>
            <a:r>
              <a:rPr lang="hr-HR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Najaktivniji korisnici su istaknuti na Home </a:t>
            </a:r>
            <a:r>
              <a:rPr lang="hr-HR" dirty="0" err="1">
                <a:solidFill>
                  <a:schemeClr val="bg1"/>
                </a:solidFill>
                <a:latin typeface="Bahnschrift SemiBold SemiConden" panose="020B0502040204020203" pitchFamily="34" charset="0"/>
              </a:rPr>
              <a:t>pageu</a:t>
            </a:r>
            <a:endParaRPr lang="hr-HR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12D845-BE2D-C768-256C-48600EE51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986" y="4702252"/>
            <a:ext cx="2610214" cy="1324160"/>
          </a:xfrm>
          <a:prstGeom prst="rect">
            <a:avLst/>
          </a:prstGeom>
          <a:ln w="38100" cap="sq">
            <a:solidFill>
              <a:srgbClr val="FFFF00"/>
            </a:solidFill>
            <a:prstDash val="solid"/>
            <a:miter lim="800000"/>
          </a:ln>
          <a:effectLst>
            <a:glow rad="1016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419A90-B48C-4540-4BDD-E09F0BE53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790" y="4787989"/>
            <a:ext cx="2667372" cy="1152686"/>
          </a:xfrm>
          <a:prstGeom prst="rect">
            <a:avLst/>
          </a:prstGeom>
          <a:ln w="38100" cap="sq">
            <a:solidFill>
              <a:srgbClr val="FFFF00"/>
            </a:solidFill>
            <a:prstDash val="solid"/>
            <a:miter lim="800000"/>
          </a:ln>
          <a:effectLst>
            <a:glow rad="1016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785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837EEEFC-BFA1-BDDA-9AA8-FB5525479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A86832F-F2B3-C482-7320-2650822E5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4838"/>
          </a:xfrm>
        </p:spPr>
        <p:txBody>
          <a:bodyPr>
            <a:noAutofit/>
          </a:bodyPr>
          <a:lstStyle/>
          <a:p>
            <a:r>
              <a:rPr lang="hr-HR" sz="3200" dirty="0">
                <a:solidFill>
                  <a:schemeClr val="bg1"/>
                </a:solidFill>
                <a:latin typeface="PrimaSans BT" panose="020B0803030604020204" pitchFamily="34" charset="0"/>
              </a:rPr>
              <a:t>Korišteni alati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B10E8CC-9103-CB2F-FAB7-5BC90D4F1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134" y="1395554"/>
            <a:ext cx="3835399" cy="5216913"/>
          </a:xfrm>
          <a:noFill/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hr-HR" sz="1700" b="1" dirty="0" err="1">
                <a:solidFill>
                  <a:schemeClr val="bg1"/>
                </a:solidFill>
              </a:rPr>
              <a:t>pgAdmin</a:t>
            </a:r>
            <a:endParaRPr lang="hr-HR" sz="1600" b="1" dirty="0">
              <a:solidFill>
                <a:schemeClr val="bg1"/>
              </a:solidFill>
            </a:endParaRPr>
          </a:p>
          <a:p>
            <a:r>
              <a:rPr lang="hr-HR" sz="1600" dirty="0">
                <a:solidFill>
                  <a:schemeClr val="bg1"/>
                </a:solidFill>
              </a:rPr>
              <a:t>za upravljanje bazom podataka neovisno o </a:t>
            </a:r>
            <a:r>
              <a:rPr lang="hr-HR" sz="1600" dirty="0" err="1">
                <a:solidFill>
                  <a:schemeClr val="bg1"/>
                </a:solidFill>
              </a:rPr>
              <a:t>backendu</a:t>
            </a:r>
            <a:endParaRPr lang="hr-HR" sz="1600" dirty="0">
              <a:solidFill>
                <a:schemeClr val="bg1"/>
              </a:solidFill>
            </a:endParaRPr>
          </a:p>
          <a:p>
            <a:pPr>
              <a:buClr>
                <a:srgbClr val="FFFFFF"/>
              </a:buClr>
            </a:pPr>
            <a:r>
              <a:rPr lang="hr-HR" sz="1600" dirty="0">
                <a:hlinkClick r:id="rId3"/>
              </a:rPr>
              <a:t>https://www.pgadmin.org/</a:t>
            </a:r>
            <a:r>
              <a:rPr lang="hr-HR" sz="1600" dirty="0"/>
              <a:t> </a:t>
            </a:r>
          </a:p>
          <a:p>
            <a:pPr marL="0" indent="0">
              <a:buNone/>
            </a:pPr>
            <a:r>
              <a:rPr lang="hr-HR" sz="1600" dirty="0">
                <a:solidFill>
                  <a:schemeClr val="bg1"/>
                </a:solidFill>
              </a:rPr>
              <a:t> </a:t>
            </a:r>
            <a:r>
              <a:rPr lang="hr-HR" sz="1700" b="1" dirty="0" err="1">
                <a:solidFill>
                  <a:schemeClr val="bg1"/>
                </a:solidFill>
              </a:rPr>
              <a:t>IntelliJ</a:t>
            </a:r>
            <a:endParaRPr lang="hr-HR" sz="1600" b="1" dirty="0">
              <a:solidFill>
                <a:schemeClr val="bg1"/>
              </a:solidFill>
            </a:endParaRPr>
          </a:p>
          <a:p>
            <a:r>
              <a:rPr lang="hr-HR" sz="1600" dirty="0">
                <a:solidFill>
                  <a:schemeClr val="bg1"/>
                </a:solidFill>
              </a:rPr>
              <a:t>IDE za javu u kojem je kodiran </a:t>
            </a:r>
            <a:r>
              <a:rPr lang="hr-HR" sz="1600" dirty="0" err="1">
                <a:solidFill>
                  <a:schemeClr val="bg1"/>
                </a:solidFill>
              </a:rPr>
              <a:t>backend</a:t>
            </a:r>
            <a:r>
              <a:rPr lang="hr-HR" sz="1600" dirty="0">
                <a:solidFill>
                  <a:schemeClr val="bg1"/>
                </a:solidFill>
              </a:rPr>
              <a:t> dio projekta</a:t>
            </a:r>
          </a:p>
          <a:p>
            <a:pPr>
              <a:buClr>
                <a:srgbClr val="FFFFFF"/>
              </a:buClr>
            </a:pPr>
            <a:r>
              <a:rPr lang="hr-HR" sz="1600" dirty="0">
                <a:hlinkClick r:id="rId4"/>
              </a:rPr>
              <a:t>https://www.jetbrains.com/idea/</a:t>
            </a:r>
            <a:r>
              <a:rPr lang="hr-HR" sz="1600" dirty="0"/>
              <a:t> </a:t>
            </a:r>
          </a:p>
          <a:p>
            <a:pPr marL="0" indent="0">
              <a:buNone/>
            </a:pPr>
            <a:r>
              <a:rPr lang="hr-HR" sz="1700" b="1" dirty="0" err="1">
                <a:solidFill>
                  <a:schemeClr val="bg1"/>
                </a:solidFill>
              </a:rPr>
              <a:t>Render</a:t>
            </a:r>
            <a:endParaRPr lang="hr-HR" sz="1600" b="1" dirty="0">
              <a:solidFill>
                <a:schemeClr val="bg1"/>
              </a:solidFill>
            </a:endParaRPr>
          </a:p>
          <a:p>
            <a:r>
              <a:rPr lang="hr-HR" sz="1600" dirty="0">
                <a:solidFill>
                  <a:schemeClr val="bg1"/>
                </a:solidFill>
              </a:rPr>
              <a:t>korišten za puštanje </a:t>
            </a:r>
            <a:r>
              <a:rPr lang="hr-HR" sz="1600" dirty="0" err="1">
                <a:solidFill>
                  <a:schemeClr val="bg1"/>
                </a:solidFill>
              </a:rPr>
              <a:t>backenda</a:t>
            </a:r>
            <a:r>
              <a:rPr lang="hr-HR" sz="1600" dirty="0">
                <a:solidFill>
                  <a:schemeClr val="bg1"/>
                </a:solidFill>
              </a:rPr>
              <a:t> u pogon i </a:t>
            </a:r>
            <a:r>
              <a:rPr lang="hr-HR" sz="1600" dirty="0" err="1">
                <a:solidFill>
                  <a:schemeClr val="bg1"/>
                </a:solidFill>
              </a:rPr>
              <a:t>hostanje</a:t>
            </a:r>
            <a:r>
              <a:rPr lang="hr-HR" sz="1600" dirty="0">
                <a:solidFill>
                  <a:schemeClr val="bg1"/>
                </a:solidFill>
              </a:rPr>
              <a:t> baze podataka</a:t>
            </a:r>
          </a:p>
          <a:p>
            <a:pPr>
              <a:buClr>
                <a:srgbClr val="FFFFFF"/>
              </a:buClr>
            </a:pPr>
            <a:r>
              <a:rPr lang="hr-HR" sz="1600" dirty="0">
                <a:hlinkClick r:id="rId5"/>
              </a:rPr>
              <a:t>https://www.render.com/</a:t>
            </a:r>
            <a:r>
              <a:rPr lang="hr-HR" sz="1600" dirty="0"/>
              <a:t> </a:t>
            </a:r>
          </a:p>
          <a:p>
            <a:pPr marL="0" indent="0">
              <a:buNone/>
            </a:pPr>
            <a:r>
              <a:rPr lang="hr-HR" sz="1700" b="1" dirty="0" err="1">
                <a:solidFill>
                  <a:schemeClr val="bg1"/>
                </a:solidFill>
              </a:rPr>
              <a:t>Vercel</a:t>
            </a:r>
            <a:endParaRPr lang="hr-HR" sz="1600" b="1" dirty="0">
              <a:solidFill>
                <a:schemeClr val="bg1"/>
              </a:solidFill>
            </a:endParaRPr>
          </a:p>
          <a:p>
            <a:r>
              <a:rPr lang="hr-HR" sz="1600" dirty="0">
                <a:solidFill>
                  <a:schemeClr val="bg1"/>
                </a:solidFill>
              </a:rPr>
              <a:t>korišten za puštanje </a:t>
            </a:r>
            <a:r>
              <a:rPr lang="hr-HR" sz="1600" dirty="0" err="1">
                <a:solidFill>
                  <a:schemeClr val="bg1"/>
                </a:solidFill>
              </a:rPr>
              <a:t>frontenda</a:t>
            </a:r>
            <a:r>
              <a:rPr lang="hr-HR" sz="1600" dirty="0">
                <a:solidFill>
                  <a:schemeClr val="bg1"/>
                </a:solidFill>
              </a:rPr>
              <a:t> u pogon</a:t>
            </a:r>
          </a:p>
          <a:p>
            <a:pPr>
              <a:buClr>
                <a:srgbClr val="FFFFFF"/>
              </a:buClr>
            </a:pPr>
            <a:r>
              <a:rPr lang="hr-HR" sz="1600" dirty="0">
                <a:hlinkClick r:id="rId6"/>
              </a:rPr>
              <a:t>https://www.vercel.com/</a:t>
            </a:r>
            <a:r>
              <a:rPr lang="hr-HR" sz="1600" dirty="0"/>
              <a:t> </a:t>
            </a:r>
          </a:p>
          <a:p>
            <a:pPr marL="0" indent="0">
              <a:buNone/>
            </a:pPr>
            <a:r>
              <a:rPr lang="hr-HR" sz="1700" b="1" dirty="0" err="1">
                <a:solidFill>
                  <a:schemeClr val="bg1"/>
                </a:solidFill>
              </a:rPr>
              <a:t>Selenium</a:t>
            </a:r>
            <a:endParaRPr lang="hr-HR" sz="1600" b="1" dirty="0">
              <a:solidFill>
                <a:schemeClr val="bg1"/>
              </a:solidFill>
            </a:endParaRPr>
          </a:p>
          <a:p>
            <a:r>
              <a:rPr lang="hr-HR" sz="1600" dirty="0">
                <a:solidFill>
                  <a:schemeClr val="bg1"/>
                </a:solidFill>
              </a:rPr>
              <a:t>za automatizaciju web aplikacija u svrhe testiranja</a:t>
            </a:r>
          </a:p>
          <a:p>
            <a:pPr>
              <a:buClr>
                <a:srgbClr val="FFFFFF"/>
              </a:buClr>
            </a:pPr>
            <a:r>
              <a:rPr lang="hr-HR" sz="1600" dirty="0">
                <a:hlinkClick r:id="rId7"/>
              </a:rPr>
              <a:t>https://www.selenium.dev</a:t>
            </a:r>
            <a:r>
              <a:rPr lang="hr-HR" sz="1600" dirty="0"/>
              <a:t>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E5FBFD8-11EB-C081-ACFA-36348B0E3EF7}"/>
              </a:ext>
            </a:extLst>
          </p:cNvPr>
          <p:cNvSpPr txBox="1">
            <a:spLocks/>
          </p:cNvSpPr>
          <p:nvPr/>
        </p:nvSpPr>
        <p:spPr>
          <a:xfrm>
            <a:off x="4368798" y="1395554"/>
            <a:ext cx="4428068" cy="51071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Franklin Gothic Book" panose="020B0503020102020204" pitchFamily="34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hr-HR" sz="1600" b="1" dirty="0">
                <a:solidFill>
                  <a:schemeClr val="bg1"/>
                </a:solidFill>
              </a:rPr>
              <a:t>GIMP 2.10</a:t>
            </a:r>
          </a:p>
          <a:p>
            <a:pPr>
              <a:buClr>
                <a:srgbClr val="FFFFFF"/>
              </a:buClr>
            </a:pPr>
            <a:r>
              <a:rPr lang="hr-HR" sz="1500" dirty="0">
                <a:solidFill>
                  <a:schemeClr val="bg1"/>
                </a:solidFill>
              </a:rPr>
              <a:t>uređivač slika u kojem je dizajniran logotip aplikacije i sva umjetnost korištena u prezentaciji </a:t>
            </a:r>
          </a:p>
          <a:p>
            <a:pPr>
              <a:buClr>
                <a:srgbClr val="FFFFFF"/>
              </a:buClr>
            </a:pPr>
            <a:r>
              <a:rPr lang="hr-HR" sz="1500" dirty="0">
                <a:hlinkClick r:id="rId8"/>
              </a:rPr>
              <a:t>https://www.gimp.org/</a:t>
            </a:r>
            <a:r>
              <a:rPr lang="hr-HR" sz="1500" dirty="0"/>
              <a:t>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hr-HR" sz="1600" b="1" dirty="0" err="1">
                <a:solidFill>
                  <a:schemeClr val="bg1"/>
                </a:solidFill>
              </a:rPr>
              <a:t>TeXstudio</a:t>
            </a:r>
            <a:r>
              <a:rPr lang="hr-HR" sz="1600" b="1" dirty="0">
                <a:solidFill>
                  <a:schemeClr val="bg1"/>
                </a:solidFill>
              </a:rPr>
              <a:t>, </a:t>
            </a:r>
            <a:r>
              <a:rPr lang="hr-HR" sz="1600" b="1" dirty="0" err="1">
                <a:solidFill>
                  <a:schemeClr val="bg1"/>
                </a:solidFill>
              </a:rPr>
              <a:t>TeX</a:t>
            </a:r>
            <a:r>
              <a:rPr lang="hr-HR" sz="1600" b="1" dirty="0">
                <a:solidFill>
                  <a:schemeClr val="bg1"/>
                </a:solidFill>
              </a:rPr>
              <a:t> Live, </a:t>
            </a:r>
            <a:r>
              <a:rPr lang="hr-HR" sz="1600" b="1" dirty="0" err="1">
                <a:solidFill>
                  <a:schemeClr val="bg1"/>
                </a:solidFill>
              </a:rPr>
              <a:t>Astah</a:t>
            </a:r>
            <a:r>
              <a:rPr lang="hr-HR" sz="1600" b="1" dirty="0">
                <a:solidFill>
                  <a:schemeClr val="bg1"/>
                </a:solidFill>
              </a:rPr>
              <a:t> UML</a:t>
            </a:r>
          </a:p>
          <a:p>
            <a:pPr>
              <a:buClr>
                <a:srgbClr val="FFFFFF"/>
              </a:buClr>
            </a:pPr>
            <a:r>
              <a:rPr lang="hr-HR" sz="1500" dirty="0">
                <a:solidFill>
                  <a:schemeClr val="bg1"/>
                </a:solidFill>
              </a:rPr>
              <a:t>Za pisanje projektne dokumentacije</a:t>
            </a:r>
          </a:p>
          <a:p>
            <a:pPr>
              <a:buClr>
                <a:srgbClr val="FFFFFF"/>
              </a:buClr>
            </a:pPr>
            <a:r>
              <a:rPr lang="hr-HR" sz="1500" dirty="0">
                <a:hlinkClick r:id="rId9"/>
              </a:rPr>
              <a:t>https://www.texstudio.org/</a:t>
            </a:r>
            <a:r>
              <a:rPr lang="hr-HR" sz="1500" dirty="0"/>
              <a:t>  </a:t>
            </a:r>
            <a:r>
              <a:rPr lang="hr-HR" sz="1500" dirty="0">
                <a:hlinkClick r:id="rId10"/>
              </a:rPr>
              <a:t>https://www.tug.org/texlive/</a:t>
            </a:r>
            <a:r>
              <a:rPr lang="hr-HR" sz="1500" dirty="0"/>
              <a:t>    </a:t>
            </a:r>
            <a:r>
              <a:rPr lang="hr-HR" sz="1500" dirty="0">
                <a:hlinkClick r:id="rId11"/>
              </a:rPr>
              <a:t>https://astah.net/products/astah-uml/</a:t>
            </a:r>
            <a:endParaRPr lang="hr-HR" sz="1500" dirty="0"/>
          </a:p>
          <a:p>
            <a:pPr marL="0" indent="0">
              <a:buNone/>
            </a:pPr>
            <a:r>
              <a:rPr lang="hr-HR" sz="1600" b="1" dirty="0" err="1">
                <a:solidFill>
                  <a:schemeClr val="bg1"/>
                </a:solidFill>
              </a:rPr>
              <a:t>Postman</a:t>
            </a:r>
            <a:endParaRPr lang="hr-HR" sz="1500" b="1" dirty="0">
              <a:solidFill>
                <a:schemeClr val="bg1"/>
              </a:solidFill>
            </a:endParaRPr>
          </a:p>
          <a:p>
            <a:pPr>
              <a:buClr>
                <a:srgbClr val="FFFFFF"/>
              </a:buClr>
            </a:pPr>
            <a:r>
              <a:rPr lang="hr-HR" sz="1500" dirty="0">
                <a:solidFill>
                  <a:schemeClr val="bg1"/>
                </a:solidFill>
              </a:rPr>
              <a:t>platforma pomoću koje su testirane </a:t>
            </a:r>
            <a:r>
              <a:rPr lang="hr-HR" sz="1500" dirty="0" err="1">
                <a:solidFill>
                  <a:schemeClr val="bg1"/>
                </a:solidFill>
              </a:rPr>
              <a:t>backend</a:t>
            </a:r>
            <a:r>
              <a:rPr lang="hr-HR" sz="1500" dirty="0">
                <a:solidFill>
                  <a:schemeClr val="bg1"/>
                </a:solidFill>
              </a:rPr>
              <a:t> API poveznice</a:t>
            </a:r>
          </a:p>
          <a:p>
            <a:pPr>
              <a:buClr>
                <a:srgbClr val="FFFFFF"/>
              </a:buClr>
            </a:pPr>
            <a:r>
              <a:rPr lang="hr-HR" sz="1500" dirty="0">
                <a:hlinkClick r:id="rId12"/>
              </a:rPr>
              <a:t>https://www.postman.com/</a:t>
            </a:r>
            <a:r>
              <a:rPr lang="hr-HR" sz="1500" dirty="0"/>
              <a:t> </a:t>
            </a:r>
          </a:p>
          <a:p>
            <a:pPr marL="0" indent="0">
              <a:buNone/>
            </a:pPr>
            <a:r>
              <a:rPr lang="hr-HR" sz="1600" b="1" dirty="0" err="1">
                <a:solidFill>
                  <a:schemeClr val="bg1"/>
                </a:solidFill>
              </a:rPr>
              <a:t>Visual</a:t>
            </a:r>
            <a:r>
              <a:rPr lang="hr-HR" sz="1600" b="1" dirty="0">
                <a:solidFill>
                  <a:schemeClr val="bg1"/>
                </a:solidFill>
              </a:rPr>
              <a:t> Studio </a:t>
            </a:r>
            <a:r>
              <a:rPr lang="hr-HR" sz="1600" b="1" dirty="0" err="1">
                <a:solidFill>
                  <a:schemeClr val="bg1"/>
                </a:solidFill>
              </a:rPr>
              <a:t>Code</a:t>
            </a:r>
            <a:endParaRPr lang="hr-HR" sz="1600" b="1" dirty="0">
              <a:solidFill>
                <a:schemeClr val="bg1"/>
              </a:solidFill>
            </a:endParaRPr>
          </a:p>
          <a:p>
            <a:pPr>
              <a:buClr>
                <a:srgbClr val="FFFFFF"/>
              </a:buClr>
            </a:pPr>
            <a:r>
              <a:rPr lang="hr-HR" sz="1500" dirty="0">
                <a:solidFill>
                  <a:schemeClr val="bg1"/>
                </a:solidFill>
              </a:rPr>
              <a:t>uređivač izvornog koda za razne programske jezike</a:t>
            </a:r>
          </a:p>
          <a:p>
            <a:pPr>
              <a:buClr>
                <a:srgbClr val="FFFFFF"/>
              </a:buClr>
            </a:pPr>
            <a:r>
              <a:rPr lang="hr-HR" sz="1500" dirty="0">
                <a:hlinkClick r:id="rId13"/>
              </a:rPr>
              <a:t>https://code.visualstudio.com/</a:t>
            </a:r>
            <a:r>
              <a:rPr lang="hr-HR" sz="15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890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837EEEFC-BFA1-BDDA-9AA8-FB5525479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A86832F-F2B3-C482-7320-2650822E5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7"/>
            <a:ext cx="8041217" cy="844838"/>
          </a:xfrm>
        </p:spPr>
        <p:txBody>
          <a:bodyPr>
            <a:noAutofit/>
          </a:bodyPr>
          <a:lstStyle/>
          <a:p>
            <a:r>
              <a:rPr lang="pl-PL" sz="3200" dirty="0">
                <a:solidFill>
                  <a:schemeClr val="bg1"/>
                </a:solidFill>
                <a:latin typeface="PrimaSans BT" panose="020B0803030604020204" pitchFamily="34" charset="0"/>
              </a:rPr>
              <a:t>Korišteni programski jezici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B10E8CC-9103-CB2F-FAB7-5BC90D4F1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134" y="1395554"/>
            <a:ext cx="8441266" cy="5216913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r-HR" sz="1800" b="1" dirty="0" err="1">
                <a:solidFill>
                  <a:schemeClr val="bg1"/>
                </a:solidFill>
              </a:rPr>
              <a:t>Springboot</a:t>
            </a:r>
            <a:endParaRPr lang="hr-HR" sz="1700" b="1" dirty="0">
              <a:solidFill>
                <a:schemeClr val="bg1"/>
              </a:solidFill>
            </a:endParaRPr>
          </a:p>
          <a:p>
            <a:r>
              <a:rPr lang="hr-HR" sz="1700" dirty="0" err="1">
                <a:solidFill>
                  <a:schemeClr val="bg1"/>
                </a:solidFill>
              </a:rPr>
              <a:t>open</a:t>
            </a:r>
            <a:r>
              <a:rPr lang="hr-HR" sz="1700" dirty="0">
                <a:solidFill>
                  <a:schemeClr val="bg1"/>
                </a:solidFill>
              </a:rPr>
              <a:t> </a:t>
            </a:r>
            <a:r>
              <a:rPr lang="hr-HR" sz="1700" dirty="0" err="1">
                <a:solidFill>
                  <a:schemeClr val="bg1"/>
                </a:solidFill>
              </a:rPr>
              <a:t>source</a:t>
            </a:r>
            <a:r>
              <a:rPr lang="hr-HR" sz="1700" dirty="0">
                <a:solidFill>
                  <a:schemeClr val="bg1"/>
                </a:solidFill>
              </a:rPr>
              <a:t> radni okvir za kreaciju mikro-servisa, savršen za naše </a:t>
            </a:r>
            <a:r>
              <a:rPr lang="hr-HR" sz="1700" dirty="0" err="1">
                <a:solidFill>
                  <a:schemeClr val="bg1"/>
                </a:solidFill>
              </a:rPr>
              <a:t>potrebe</a:t>
            </a:r>
            <a:endParaRPr lang="hr-HR" sz="1700" dirty="0">
              <a:solidFill>
                <a:schemeClr val="bg1"/>
              </a:solidFill>
            </a:endParaRPr>
          </a:p>
          <a:p>
            <a:r>
              <a:rPr lang="hr-HR" sz="1700" dirty="0">
                <a:solidFill>
                  <a:schemeClr val="bg1"/>
                </a:solidFill>
              </a:rPr>
              <a:t>u njemu je izrađen </a:t>
            </a:r>
            <a:r>
              <a:rPr lang="hr-HR" sz="1700" dirty="0" err="1">
                <a:solidFill>
                  <a:schemeClr val="bg1"/>
                </a:solidFill>
              </a:rPr>
              <a:t>backend</a:t>
            </a:r>
            <a:r>
              <a:rPr lang="hr-HR" sz="1700" dirty="0">
                <a:solidFill>
                  <a:schemeClr val="bg1"/>
                </a:solidFill>
              </a:rPr>
              <a:t> dio projekta</a:t>
            </a:r>
          </a:p>
          <a:p>
            <a:r>
              <a:rPr lang="hr-HR" sz="1700" dirty="0">
                <a:solidFill>
                  <a:schemeClr val="bg1"/>
                </a:solidFill>
                <a:hlinkClick r:id="rId3"/>
              </a:rPr>
              <a:t>https://spring.io/projects/spring-boot</a:t>
            </a:r>
            <a:r>
              <a:rPr lang="hr-HR" sz="1700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hr-HR" sz="1800" b="1" dirty="0" err="1">
                <a:solidFill>
                  <a:schemeClr val="bg1"/>
                </a:solidFill>
              </a:rPr>
              <a:t>React</a:t>
            </a:r>
            <a:endParaRPr lang="hr-HR" sz="1700" b="1" dirty="0">
              <a:solidFill>
                <a:schemeClr val="bg1"/>
              </a:solidFill>
            </a:endParaRPr>
          </a:p>
          <a:p>
            <a:r>
              <a:rPr lang="hr-HR" sz="1700" dirty="0">
                <a:solidFill>
                  <a:schemeClr val="bg1"/>
                </a:solidFill>
              </a:rPr>
              <a:t>JavaScript biblioteka za izgradnju korisničkih sučelja</a:t>
            </a:r>
          </a:p>
          <a:p>
            <a:r>
              <a:rPr lang="hr-HR" sz="1700" dirty="0">
                <a:solidFill>
                  <a:schemeClr val="bg1"/>
                </a:solidFill>
              </a:rPr>
              <a:t>korišten za izradu čitavog </a:t>
            </a:r>
            <a:r>
              <a:rPr lang="hr-HR" sz="1700" dirty="0" err="1">
                <a:solidFill>
                  <a:schemeClr val="bg1"/>
                </a:solidFill>
              </a:rPr>
              <a:t>frontenda</a:t>
            </a:r>
            <a:r>
              <a:rPr lang="hr-HR" sz="1700" dirty="0">
                <a:solidFill>
                  <a:schemeClr val="bg1"/>
                </a:solidFill>
              </a:rPr>
              <a:t> dijela aplikacije s kojim korisnik</a:t>
            </a:r>
          </a:p>
          <a:p>
            <a:r>
              <a:rPr lang="hr-HR" sz="1700" dirty="0">
                <a:solidFill>
                  <a:schemeClr val="bg1"/>
                </a:solidFill>
              </a:rPr>
              <a:t>provjerava ispravnost podataka unesenih u obrasce</a:t>
            </a:r>
          </a:p>
          <a:p>
            <a:r>
              <a:rPr lang="hr-HR" sz="1700" dirty="0">
                <a:solidFill>
                  <a:schemeClr val="bg1"/>
                </a:solidFill>
                <a:hlinkClick r:id="rId4"/>
              </a:rPr>
              <a:t>https://www.reactjs.org/</a:t>
            </a:r>
            <a:endParaRPr lang="hr-HR" sz="17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hr-HR" sz="1800" b="1" dirty="0" err="1">
                <a:solidFill>
                  <a:schemeClr val="bg1"/>
                </a:solidFill>
              </a:rPr>
              <a:t>PostgreSQL</a:t>
            </a:r>
            <a:endParaRPr lang="hr-HR" sz="1700" b="1" dirty="0">
              <a:solidFill>
                <a:schemeClr val="bg1"/>
              </a:solidFill>
            </a:endParaRPr>
          </a:p>
          <a:p>
            <a:r>
              <a:rPr lang="hr-HR" sz="1700" dirty="0">
                <a:solidFill>
                  <a:schemeClr val="bg1"/>
                </a:solidFill>
              </a:rPr>
              <a:t>jezik u kojem je napravljena baza podataka</a:t>
            </a:r>
          </a:p>
          <a:p>
            <a:r>
              <a:rPr lang="hr-HR" sz="1700" dirty="0">
                <a:solidFill>
                  <a:schemeClr val="bg1"/>
                </a:solidFill>
              </a:rPr>
              <a:t>besplatan i </a:t>
            </a:r>
            <a:r>
              <a:rPr lang="hr-HR" sz="1700" dirty="0" err="1">
                <a:solidFill>
                  <a:schemeClr val="bg1"/>
                </a:solidFill>
              </a:rPr>
              <a:t>open</a:t>
            </a:r>
            <a:r>
              <a:rPr lang="hr-HR" sz="1700" dirty="0">
                <a:solidFill>
                  <a:schemeClr val="bg1"/>
                </a:solidFill>
              </a:rPr>
              <a:t> </a:t>
            </a:r>
            <a:r>
              <a:rPr lang="hr-HR" sz="1700" dirty="0" err="1">
                <a:solidFill>
                  <a:schemeClr val="bg1"/>
                </a:solidFill>
              </a:rPr>
              <a:t>source</a:t>
            </a:r>
            <a:r>
              <a:rPr lang="hr-HR" sz="1700" dirty="0">
                <a:solidFill>
                  <a:schemeClr val="bg1"/>
                </a:solidFill>
              </a:rPr>
              <a:t> sustav za upravljanje relacijskim bazama podataka s naglaskom na mogućnosti proširivanja</a:t>
            </a:r>
          </a:p>
          <a:p>
            <a:r>
              <a:rPr lang="hr-HR" sz="1700" dirty="0">
                <a:solidFill>
                  <a:schemeClr val="bg1"/>
                </a:solidFill>
                <a:hlinkClick r:id="rId5"/>
              </a:rPr>
              <a:t>https://www.postgresql.org/</a:t>
            </a:r>
            <a:r>
              <a:rPr lang="hr-HR" sz="1700" dirty="0">
                <a:solidFill>
                  <a:schemeClr val="bg1"/>
                </a:solidFill>
              </a:rPr>
              <a:t> </a:t>
            </a:r>
            <a:endParaRPr lang="hr-HR" sz="1600" dirty="0"/>
          </a:p>
        </p:txBody>
      </p:sp>
    </p:spTree>
    <p:extLst>
      <p:ext uri="{BB962C8B-B14F-4D97-AF65-F5344CB8AC3E}">
        <p14:creationId xmlns:p14="http://schemas.microsoft.com/office/powerpoint/2010/main" val="3552605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837EEEFC-BFA1-BDDA-9AA8-FB5525479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A86832F-F2B3-C482-7320-2650822E5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7"/>
            <a:ext cx="8041217" cy="844838"/>
          </a:xfrm>
        </p:spPr>
        <p:txBody>
          <a:bodyPr>
            <a:noAutofit/>
          </a:bodyPr>
          <a:lstStyle/>
          <a:p>
            <a:r>
              <a:rPr lang="pl-PL" sz="3200" dirty="0">
                <a:solidFill>
                  <a:schemeClr val="bg1"/>
                </a:solidFill>
                <a:latin typeface="PrimaSans BT" panose="020B0803030604020204" pitchFamily="34" charset="0"/>
              </a:rPr>
              <a:t>Arhitektura sustava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1A30BE3-838E-7C0A-5016-BCE1AFA82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95554"/>
            <a:ext cx="8213509" cy="4931327"/>
          </a:xfrm>
        </p:spPr>
        <p:txBody>
          <a:bodyPr/>
          <a:lstStyle/>
          <a:p>
            <a:r>
              <a:rPr lang="hr-HR" sz="24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Sačinjavaju ju podsustavi:</a:t>
            </a:r>
          </a:p>
          <a:p>
            <a:pPr lvl="1"/>
            <a:r>
              <a:rPr lang="hr-HR" sz="24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Web poslužitelj</a:t>
            </a:r>
          </a:p>
          <a:p>
            <a:pPr lvl="1"/>
            <a:r>
              <a:rPr lang="hr-HR" sz="24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Web preglednik</a:t>
            </a:r>
          </a:p>
          <a:p>
            <a:pPr lvl="1"/>
            <a:r>
              <a:rPr lang="hr-HR" sz="24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Baza podataka</a:t>
            </a:r>
            <a:r>
              <a:rPr lang="hr-HR" sz="14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	</a:t>
            </a:r>
          </a:p>
          <a:p>
            <a:r>
              <a:rPr lang="hr-HR" sz="24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Arhitektura prati MVC obrazac (Model-Pogled-Nadglednik)</a:t>
            </a:r>
          </a:p>
          <a:p>
            <a:endParaRPr lang="hr-HR" sz="24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endParaRPr lang="hr-HR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endParaRPr lang="hr-HR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AD4D91-37D5-2E61-89EC-1A0AA048F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075" y="3660264"/>
            <a:ext cx="3907849" cy="2852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737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837EEEFC-BFA1-BDDA-9AA8-FB5525479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A86832F-F2B3-C482-7320-2650822E5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7"/>
            <a:ext cx="8041217" cy="844838"/>
          </a:xfrm>
        </p:spPr>
        <p:txBody>
          <a:bodyPr>
            <a:noAutofit/>
          </a:bodyPr>
          <a:lstStyle/>
          <a:p>
            <a:r>
              <a:rPr lang="pl-PL" sz="3200" dirty="0">
                <a:solidFill>
                  <a:schemeClr val="bg1"/>
                </a:solidFill>
                <a:latin typeface="PrimaSans BT" panose="020B0803030604020204" pitchFamily="34" charset="0"/>
              </a:rPr>
              <a:t>Organizacija rada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090F841-D5AC-DCD3-1B42-D16763C169E6}"/>
              </a:ext>
            </a:extLst>
          </p:cNvPr>
          <p:cNvCxnSpPr/>
          <p:nvPr/>
        </p:nvCxnSpPr>
        <p:spPr>
          <a:xfrm>
            <a:off x="628649" y="3929743"/>
            <a:ext cx="7886700" cy="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337A5D7-DE0A-93BF-B6D6-469466D1529B}"/>
              </a:ext>
            </a:extLst>
          </p:cNvPr>
          <p:cNvCxnSpPr>
            <a:cxnSpLocks/>
          </p:cNvCxnSpPr>
          <p:nvPr/>
        </p:nvCxnSpPr>
        <p:spPr>
          <a:xfrm flipV="1">
            <a:off x="1132113" y="3429000"/>
            <a:ext cx="0" cy="43542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0873754-B861-B919-2296-863B3D62E16E}"/>
              </a:ext>
            </a:extLst>
          </p:cNvPr>
          <p:cNvSpPr txBox="1"/>
          <p:nvPr/>
        </p:nvSpPr>
        <p:spPr>
          <a:xfrm>
            <a:off x="228599" y="1837636"/>
            <a:ext cx="1807028" cy="1464231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hr-HR" sz="1600" dirty="0">
                <a:solidFill>
                  <a:schemeClr val="bg1"/>
                </a:solidFill>
                <a:latin typeface="PrimaSans BT" panose="020B0803030604020204" pitchFamily="34" charset="0"/>
              </a:rPr>
              <a:t>24.10.2022.</a:t>
            </a:r>
          </a:p>
          <a:p>
            <a:r>
              <a:rPr lang="hr-HR" sz="1600" dirty="0">
                <a:solidFill>
                  <a:schemeClr val="bg1"/>
                </a:solidFill>
                <a:latin typeface="PrimaSans BT" panose="020B0803030604020204" pitchFamily="34" charset="0"/>
              </a:rPr>
              <a:t>Završeno definiranje vlastitog zadatka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7E1E8A-910F-8066-23EE-27BE89246D31}"/>
              </a:ext>
            </a:extLst>
          </p:cNvPr>
          <p:cNvSpPr txBox="1"/>
          <p:nvPr/>
        </p:nvSpPr>
        <p:spPr>
          <a:xfrm>
            <a:off x="321117" y="4626425"/>
            <a:ext cx="3747417" cy="165151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hr-HR" sz="1600" dirty="0">
                <a:solidFill>
                  <a:schemeClr val="bg1"/>
                </a:solidFill>
                <a:latin typeface="PrimaSans BT" panose="020B0803030604020204" pitchFamily="34" charset="0"/>
              </a:rPr>
              <a:t>25.10. – 7.12.2022.</a:t>
            </a:r>
          </a:p>
          <a:p>
            <a:r>
              <a:rPr lang="hr-HR" sz="1500" dirty="0">
                <a:solidFill>
                  <a:schemeClr val="bg1"/>
                </a:solidFill>
                <a:latin typeface="PrimaSans BT" panose="020B0803030604020204" pitchFamily="34" charset="0"/>
              </a:rPr>
              <a:t>Izrada </a:t>
            </a:r>
            <a:r>
              <a:rPr lang="hr-HR" sz="1500" dirty="0" err="1">
                <a:solidFill>
                  <a:schemeClr val="bg1"/>
                </a:solidFill>
                <a:latin typeface="PrimaSans BT" panose="020B0803030604020204" pitchFamily="34" charset="0"/>
              </a:rPr>
              <a:t>backend</a:t>
            </a:r>
            <a:r>
              <a:rPr lang="hr-HR" sz="1500" dirty="0">
                <a:solidFill>
                  <a:schemeClr val="bg1"/>
                </a:solidFill>
                <a:latin typeface="PrimaSans BT" panose="020B0803030604020204" pitchFamily="34" charset="0"/>
              </a:rPr>
              <a:t> dijela aplikacije i baze podataka</a:t>
            </a:r>
            <a:br>
              <a:rPr lang="hr-HR" sz="1500" dirty="0">
                <a:solidFill>
                  <a:schemeClr val="bg1"/>
                </a:solidFill>
                <a:latin typeface="PrimaSans BT" panose="020B0803030604020204" pitchFamily="34" charset="0"/>
              </a:rPr>
            </a:br>
            <a:r>
              <a:rPr lang="hr-HR" sz="1500" dirty="0">
                <a:solidFill>
                  <a:schemeClr val="bg1"/>
                </a:solidFill>
                <a:latin typeface="PrimaSans BT" panose="020B0803030604020204" pitchFamily="34" charset="0"/>
              </a:rPr>
              <a:t>Izrada stranice za </a:t>
            </a:r>
            <a:r>
              <a:rPr lang="hr-HR" sz="1500" dirty="0" err="1">
                <a:solidFill>
                  <a:schemeClr val="bg1"/>
                </a:solidFill>
                <a:latin typeface="PrimaSans BT" panose="020B0803030604020204" pitchFamily="34" charset="0"/>
              </a:rPr>
              <a:t>ulogiravanje</a:t>
            </a:r>
            <a:r>
              <a:rPr lang="hr-HR" sz="1500" dirty="0">
                <a:solidFill>
                  <a:schemeClr val="bg1"/>
                </a:solidFill>
                <a:latin typeface="PrimaSans BT" panose="020B0803030604020204" pitchFamily="34" charset="0"/>
              </a:rPr>
              <a:t> i glavne stranice</a:t>
            </a:r>
          </a:p>
          <a:p>
            <a:r>
              <a:rPr lang="hr-HR" sz="1500" dirty="0">
                <a:solidFill>
                  <a:schemeClr val="bg1"/>
                </a:solidFill>
                <a:latin typeface="PrimaSans BT" panose="020B0803030604020204" pitchFamily="34" charset="0"/>
              </a:rPr>
              <a:t>Pisanje dokumentacije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EA22FBD0-A9B5-2D24-218F-DB513C3B5B3D}"/>
              </a:ext>
            </a:extLst>
          </p:cNvPr>
          <p:cNvSpPr/>
          <p:nvPr/>
        </p:nvSpPr>
        <p:spPr>
          <a:xfrm rot="16200000">
            <a:off x="2264232" y="2950028"/>
            <a:ext cx="511627" cy="2601686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73A99D-CED9-1D5E-0775-7E6CE3069555}"/>
              </a:ext>
            </a:extLst>
          </p:cNvPr>
          <p:cNvCxnSpPr>
            <a:cxnSpLocks/>
          </p:cNvCxnSpPr>
          <p:nvPr/>
        </p:nvCxnSpPr>
        <p:spPr>
          <a:xfrm flipV="1">
            <a:off x="3918855" y="3429000"/>
            <a:ext cx="0" cy="43542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D1CBB2F-696B-977C-1BA0-83E6331906AA}"/>
              </a:ext>
            </a:extLst>
          </p:cNvPr>
          <p:cNvSpPr txBox="1"/>
          <p:nvPr/>
        </p:nvSpPr>
        <p:spPr>
          <a:xfrm>
            <a:off x="3015341" y="2382466"/>
            <a:ext cx="1807028" cy="919401"/>
          </a:xfrm>
          <a:prstGeom prst="roundRect">
            <a:avLst/>
          </a:prstGeom>
          <a:solidFill>
            <a:srgbClr val="CC00CC"/>
          </a:solidFill>
          <a:ln>
            <a:solidFill>
              <a:srgbClr val="EA9AE4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hr-HR" sz="1600" dirty="0">
                <a:solidFill>
                  <a:schemeClr val="bg1"/>
                </a:solidFill>
                <a:latin typeface="PrimaSans BT" panose="020B0803030604020204" pitchFamily="34" charset="0"/>
              </a:rPr>
              <a:t>8.12.2022.</a:t>
            </a:r>
          </a:p>
          <a:p>
            <a:r>
              <a:rPr lang="hr-HR" sz="1600" dirty="0">
                <a:solidFill>
                  <a:schemeClr val="bg1"/>
                </a:solidFill>
                <a:latin typeface="PrimaSans BT" panose="020B0803030604020204" pitchFamily="34" charset="0"/>
              </a:rPr>
              <a:t>Prvo kolokviranje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F0D4264A-B1CA-B432-2D01-898CAD3A12C2}"/>
              </a:ext>
            </a:extLst>
          </p:cNvPr>
          <p:cNvSpPr/>
          <p:nvPr/>
        </p:nvSpPr>
        <p:spPr>
          <a:xfrm rot="16200000">
            <a:off x="6000750" y="2250619"/>
            <a:ext cx="511627" cy="4054930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90C4C5-68D8-D8A1-A9C3-8D5EBC8C006C}"/>
              </a:ext>
            </a:extLst>
          </p:cNvPr>
          <p:cNvSpPr txBox="1"/>
          <p:nvPr/>
        </p:nvSpPr>
        <p:spPr>
          <a:xfrm>
            <a:off x="4389651" y="4626425"/>
            <a:ext cx="4593796" cy="165151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hr-HR" sz="1600" dirty="0">
                <a:solidFill>
                  <a:schemeClr val="bg1"/>
                </a:solidFill>
                <a:latin typeface="PrimaSans BT" panose="020B0803030604020204" pitchFamily="34" charset="0"/>
              </a:rPr>
              <a:t>16.12.2022.– 16.1.2023.</a:t>
            </a:r>
          </a:p>
          <a:p>
            <a:r>
              <a:rPr lang="hr-HR" sz="1500" dirty="0">
                <a:solidFill>
                  <a:schemeClr val="bg1"/>
                </a:solidFill>
                <a:latin typeface="PrimaSans BT" panose="020B0803030604020204" pitchFamily="34" charset="0"/>
              </a:rPr>
              <a:t>Dovršavanje </a:t>
            </a:r>
            <a:r>
              <a:rPr lang="hr-HR" sz="1500" dirty="0" err="1">
                <a:solidFill>
                  <a:schemeClr val="bg1"/>
                </a:solidFill>
                <a:latin typeface="PrimaSans BT" panose="020B0803030604020204" pitchFamily="34" charset="0"/>
              </a:rPr>
              <a:t>backend</a:t>
            </a:r>
            <a:r>
              <a:rPr lang="hr-HR" sz="1500" dirty="0">
                <a:solidFill>
                  <a:schemeClr val="bg1"/>
                </a:solidFill>
                <a:latin typeface="PrimaSans BT" panose="020B0803030604020204" pitchFamily="34" charset="0"/>
              </a:rPr>
              <a:t> dijela aplikacije</a:t>
            </a:r>
            <a:br>
              <a:rPr lang="hr-HR" sz="1500" dirty="0">
                <a:solidFill>
                  <a:schemeClr val="bg1"/>
                </a:solidFill>
                <a:latin typeface="PrimaSans BT" panose="020B0803030604020204" pitchFamily="34" charset="0"/>
              </a:rPr>
            </a:br>
            <a:r>
              <a:rPr lang="hr-HR" sz="1500" dirty="0">
                <a:solidFill>
                  <a:schemeClr val="bg1"/>
                </a:solidFill>
                <a:latin typeface="PrimaSans BT" panose="020B0803030604020204" pitchFamily="34" charset="0"/>
              </a:rPr>
              <a:t>Dodavanje svih funkcionalnosti vezanih uz evente, prijatelje i interakcije korisnika</a:t>
            </a:r>
          </a:p>
          <a:p>
            <a:r>
              <a:rPr lang="hr-HR" sz="1500" dirty="0">
                <a:solidFill>
                  <a:schemeClr val="bg1"/>
                </a:solidFill>
                <a:latin typeface="PrimaSans BT" panose="020B0803030604020204" pitchFamily="34" charset="0"/>
              </a:rPr>
              <a:t>Dovršavanje dokumentacije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27C705-92F1-4A1F-1BC9-95DE306BAFDB}"/>
              </a:ext>
            </a:extLst>
          </p:cNvPr>
          <p:cNvSpPr txBox="1"/>
          <p:nvPr/>
        </p:nvSpPr>
        <p:spPr>
          <a:xfrm>
            <a:off x="7285264" y="2382466"/>
            <a:ext cx="1698183" cy="919401"/>
          </a:xfrm>
          <a:prstGeom prst="roundRect">
            <a:avLst/>
          </a:prstGeom>
          <a:solidFill>
            <a:srgbClr val="CC00CC"/>
          </a:solidFill>
          <a:ln>
            <a:solidFill>
              <a:srgbClr val="EA9AE4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hr-HR" sz="1600" dirty="0">
                <a:solidFill>
                  <a:schemeClr val="bg1"/>
                </a:solidFill>
                <a:latin typeface="PrimaSans BT" panose="020B0803030604020204" pitchFamily="34" charset="0"/>
              </a:rPr>
              <a:t>18.1.2023.</a:t>
            </a:r>
          </a:p>
          <a:p>
            <a:r>
              <a:rPr lang="hr-HR" sz="1600" dirty="0">
                <a:solidFill>
                  <a:schemeClr val="bg1"/>
                </a:solidFill>
                <a:latin typeface="PrimaSans BT" panose="020B0803030604020204" pitchFamily="34" charset="0"/>
              </a:rPr>
              <a:t>Drugo kolokviranje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5EB744-776A-4D2E-D962-A97FAE14F026}"/>
              </a:ext>
            </a:extLst>
          </p:cNvPr>
          <p:cNvCxnSpPr>
            <a:cxnSpLocks/>
          </p:cNvCxnSpPr>
          <p:nvPr/>
        </p:nvCxnSpPr>
        <p:spPr>
          <a:xfrm flipV="1">
            <a:off x="8392884" y="3429000"/>
            <a:ext cx="0" cy="43542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572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837EEEFC-BFA1-BDDA-9AA8-FB5525479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A86832F-F2B3-C482-7320-2650822E5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7"/>
            <a:ext cx="8041217" cy="844838"/>
          </a:xfrm>
        </p:spPr>
        <p:txBody>
          <a:bodyPr>
            <a:noAutofit/>
          </a:bodyPr>
          <a:lstStyle/>
          <a:p>
            <a:r>
              <a:rPr lang="pl-PL" sz="3200" dirty="0">
                <a:solidFill>
                  <a:schemeClr val="bg1"/>
                </a:solidFill>
                <a:latin typeface="PrimaSans BT" panose="020B0803030604020204" pitchFamily="34" charset="0"/>
              </a:rPr>
              <a:t>Podjela rada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1A30BE3-838E-7C0A-5016-BCE1AFA82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95554"/>
            <a:ext cx="4661807" cy="493132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hr-HR" dirty="0" err="1">
                <a:solidFill>
                  <a:schemeClr val="bg1"/>
                </a:solidFill>
                <a:latin typeface="Bahnschrift SemiBold SemiConden" panose="020B0502040204020203" pitchFamily="34" charset="0"/>
              </a:rPr>
              <a:t>Frontend</a:t>
            </a:r>
            <a:r>
              <a:rPr lang="hr-HR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 tim</a:t>
            </a:r>
          </a:p>
          <a:p>
            <a:r>
              <a:rPr lang="hr-HR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Luka Srića – </a:t>
            </a:r>
            <a:r>
              <a:rPr lang="hr-HR" sz="2000" dirty="0" err="1">
                <a:solidFill>
                  <a:schemeClr val="bg1"/>
                </a:solidFill>
                <a:latin typeface="Bahnschrift SemiBold SemiConden" panose="020B0502040204020203" pitchFamily="34" charset="0"/>
              </a:rPr>
              <a:t>tech</a:t>
            </a:r>
            <a:r>
              <a:rPr lang="hr-HR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 </a:t>
            </a:r>
            <a:r>
              <a:rPr lang="hr-HR" sz="2000" dirty="0" err="1">
                <a:solidFill>
                  <a:schemeClr val="bg1"/>
                </a:solidFill>
                <a:latin typeface="Bahnschrift SemiBold SemiConden" panose="020B0502040204020203" pitchFamily="34" charset="0"/>
              </a:rPr>
              <a:t>lead</a:t>
            </a:r>
            <a:endParaRPr lang="hr-HR" sz="20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r>
              <a:rPr lang="hr-HR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Ana Marić</a:t>
            </a:r>
          </a:p>
          <a:p>
            <a:r>
              <a:rPr lang="hr-HR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Ema Nekić</a:t>
            </a:r>
          </a:p>
          <a:p>
            <a:r>
              <a:rPr lang="hr-HR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Jakov Krčadinac</a:t>
            </a:r>
          </a:p>
          <a:p>
            <a:endParaRPr lang="hr-HR" sz="20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r>
              <a:rPr lang="hr-HR" dirty="0" err="1">
                <a:solidFill>
                  <a:schemeClr val="bg1"/>
                </a:solidFill>
                <a:latin typeface="Bahnschrift SemiBold SemiConden" panose="020B0502040204020203" pitchFamily="34" charset="0"/>
              </a:rPr>
              <a:t>Backend</a:t>
            </a:r>
            <a:r>
              <a:rPr lang="hr-HR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 tim</a:t>
            </a:r>
          </a:p>
          <a:p>
            <a:r>
              <a:rPr lang="hr-HR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Velimir III. Kovačić - </a:t>
            </a:r>
            <a:r>
              <a:rPr lang="hr-HR" sz="2000" dirty="0" err="1">
                <a:solidFill>
                  <a:schemeClr val="bg1"/>
                </a:solidFill>
                <a:latin typeface="Bahnschrift SemiBold SemiConden" panose="020B0502040204020203" pitchFamily="34" charset="0"/>
              </a:rPr>
              <a:t>tech</a:t>
            </a:r>
            <a:r>
              <a:rPr lang="hr-HR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 </a:t>
            </a:r>
            <a:r>
              <a:rPr lang="hr-HR" sz="2000" dirty="0" err="1">
                <a:solidFill>
                  <a:schemeClr val="bg1"/>
                </a:solidFill>
                <a:latin typeface="Bahnschrift SemiBold SemiConden" panose="020B0502040204020203" pitchFamily="34" charset="0"/>
              </a:rPr>
              <a:t>lead</a:t>
            </a:r>
            <a:endParaRPr lang="hr-HR" sz="20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endParaRPr lang="hr-HR" sz="20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r>
              <a:rPr lang="hr-HR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Dokumentacija</a:t>
            </a:r>
          </a:p>
          <a:p>
            <a:r>
              <a:rPr lang="hr-HR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Filip Perković</a:t>
            </a:r>
          </a:p>
          <a:p>
            <a:r>
              <a:rPr lang="hr-HR" sz="2000" dirty="0" err="1">
                <a:solidFill>
                  <a:schemeClr val="bg1"/>
                </a:solidFill>
                <a:latin typeface="Bahnschrift SemiBold SemiConden" panose="020B0502040204020203" pitchFamily="34" charset="0"/>
              </a:rPr>
              <a:t>Fran</a:t>
            </a:r>
            <a:r>
              <a:rPr lang="hr-HR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 </a:t>
            </a:r>
            <a:r>
              <a:rPr lang="hr-HR" sz="2000" dirty="0" err="1">
                <a:solidFill>
                  <a:schemeClr val="bg1"/>
                </a:solidFill>
                <a:latin typeface="Bahnschrift SemiBold SemiConden" panose="020B0502040204020203" pitchFamily="34" charset="0"/>
              </a:rPr>
              <a:t>Saganić</a:t>
            </a:r>
            <a:endParaRPr lang="hr-HR" sz="20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hr-HR" sz="18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endParaRPr lang="hr-HR" sz="18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endParaRPr lang="hr-HR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endParaRPr lang="hr-HR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A7CD8-67D9-24DC-843F-038C900EE07C}"/>
              </a:ext>
            </a:extLst>
          </p:cNvPr>
          <p:cNvSpPr txBox="1">
            <a:spLocks/>
          </p:cNvSpPr>
          <p:nvPr/>
        </p:nvSpPr>
        <p:spPr>
          <a:xfrm>
            <a:off x="4572000" y="1396330"/>
            <a:ext cx="4661807" cy="4931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Franklin Gothic Book" panose="020B0503020102020204" pitchFamily="34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hr-HR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UX (</a:t>
            </a:r>
            <a:r>
              <a:rPr lang="hr-HR" dirty="0" err="1">
                <a:solidFill>
                  <a:schemeClr val="bg1"/>
                </a:solidFill>
                <a:latin typeface="Bahnschrift SemiBold SemiConden" panose="020B0502040204020203" pitchFamily="34" charset="0"/>
              </a:rPr>
              <a:t>User</a:t>
            </a:r>
            <a:r>
              <a:rPr lang="hr-HR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 </a:t>
            </a:r>
            <a:r>
              <a:rPr lang="hr-HR" dirty="0" err="1">
                <a:solidFill>
                  <a:schemeClr val="bg1"/>
                </a:solidFill>
                <a:latin typeface="Bahnschrift SemiBold SemiConden" panose="020B0502040204020203" pitchFamily="34" charset="0"/>
              </a:rPr>
              <a:t>Experience</a:t>
            </a:r>
            <a:r>
              <a:rPr lang="hr-HR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) dizajn</a:t>
            </a:r>
          </a:p>
          <a:p>
            <a:r>
              <a:rPr lang="hr-HR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Jakov Krčadinac</a:t>
            </a:r>
          </a:p>
          <a:p>
            <a:r>
              <a:rPr lang="hr-HR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Velimir III. Kovačić</a:t>
            </a:r>
          </a:p>
          <a:p>
            <a:endParaRPr lang="hr-HR" sz="20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hr-HR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UI (</a:t>
            </a:r>
            <a:r>
              <a:rPr lang="hr-HR" dirty="0" err="1">
                <a:solidFill>
                  <a:schemeClr val="bg1"/>
                </a:solidFill>
                <a:latin typeface="Bahnschrift SemiBold SemiConden" panose="020B0502040204020203" pitchFamily="34" charset="0"/>
              </a:rPr>
              <a:t>User</a:t>
            </a:r>
            <a:r>
              <a:rPr lang="hr-HR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 Interface) dizajn</a:t>
            </a:r>
          </a:p>
          <a:p>
            <a:r>
              <a:rPr lang="hr-HR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Jakov Krčadinac</a:t>
            </a:r>
          </a:p>
          <a:p>
            <a:r>
              <a:rPr lang="hr-HR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Luka Srića</a:t>
            </a:r>
          </a:p>
          <a:p>
            <a:pPr marL="0" indent="0">
              <a:buNone/>
            </a:pPr>
            <a:endParaRPr lang="hr-HR" sz="20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r>
              <a:rPr lang="hr-HR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Vođa tima</a:t>
            </a:r>
          </a:p>
          <a:p>
            <a:r>
              <a:rPr lang="hr-HR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Velimir III. Kovačić</a:t>
            </a:r>
          </a:p>
          <a:p>
            <a:pPr marL="0" indent="0">
              <a:buNone/>
            </a:pPr>
            <a:endParaRPr lang="hr-HR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hr-HR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hr-HR" sz="20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endParaRPr lang="hr-HR" sz="20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hr-HR" sz="18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endParaRPr lang="hr-HR" sz="18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endParaRPr lang="hr-HR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endParaRPr lang="hr-HR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18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837EEEFC-BFA1-BDDA-9AA8-FB5525479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A86832F-F2B3-C482-7320-2650822E5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7"/>
            <a:ext cx="8041217" cy="844838"/>
          </a:xfrm>
        </p:spPr>
        <p:txBody>
          <a:bodyPr>
            <a:noAutofit/>
          </a:bodyPr>
          <a:lstStyle/>
          <a:p>
            <a:r>
              <a:rPr lang="pl-PL" sz="3200" dirty="0">
                <a:solidFill>
                  <a:schemeClr val="bg1"/>
                </a:solidFill>
                <a:latin typeface="PrimaSans BT" panose="020B0803030604020204" pitchFamily="34" charset="0"/>
              </a:rPr>
              <a:t>Naučene lekcije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1A30BE3-838E-7C0A-5016-BCE1AFA82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395554"/>
            <a:ext cx="5344886" cy="5212075"/>
          </a:xfrm>
        </p:spPr>
        <p:txBody>
          <a:bodyPr>
            <a:normAutofit/>
          </a:bodyPr>
          <a:lstStyle/>
          <a:p>
            <a:r>
              <a:rPr lang="hr-HR" sz="27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Isplati se biti kreativan i smisliti vlastitu temu</a:t>
            </a:r>
          </a:p>
          <a:p>
            <a:r>
              <a:rPr lang="hr-HR" sz="27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Lakše je pisati i razumjeti dokumentaciju nakon što si </a:t>
            </a:r>
            <a:br>
              <a:rPr lang="hr-HR" sz="27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</a:br>
            <a:r>
              <a:rPr lang="hr-HR" sz="27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već učio za ispit</a:t>
            </a:r>
          </a:p>
          <a:p>
            <a:r>
              <a:rPr lang="hr-HR" sz="27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Velimir je odličan vođa</a:t>
            </a:r>
          </a:p>
          <a:p>
            <a:pPr>
              <a:spcAft>
                <a:spcPts val="600"/>
              </a:spcAft>
            </a:pPr>
            <a:r>
              <a:rPr lang="hr-HR" sz="27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Srića je virtuoz za </a:t>
            </a:r>
            <a:r>
              <a:rPr lang="hr-HR" sz="2700" dirty="0" err="1">
                <a:solidFill>
                  <a:schemeClr val="bg1"/>
                </a:solidFill>
                <a:latin typeface="Bahnschrift SemiBold SemiConden" panose="020B0502040204020203" pitchFamily="34" charset="0"/>
              </a:rPr>
              <a:t>React</a:t>
            </a:r>
            <a:endParaRPr lang="hr-HR" sz="27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pPr>
              <a:spcBef>
                <a:spcPts val="0"/>
              </a:spcBef>
            </a:pPr>
            <a:r>
              <a:rPr lang="hr-HR" sz="27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Ema jako dobro komunicira na kojem dijelu aplikacije trenutno radi</a:t>
            </a:r>
          </a:p>
          <a:p>
            <a:pPr marL="0" indent="0">
              <a:spcBef>
                <a:spcPts val="0"/>
              </a:spcBef>
              <a:buNone/>
            </a:pPr>
            <a:r>
              <a:rPr lang="hr-HR" sz="27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   (i odlična je </a:t>
            </a:r>
            <a:r>
              <a:rPr lang="hr-HR" sz="2700" dirty="0" err="1">
                <a:solidFill>
                  <a:schemeClr val="bg1"/>
                </a:solidFill>
                <a:latin typeface="Bahnschrift SemiBold SemiConden" panose="020B0502040204020203" pitchFamily="34" charset="0"/>
              </a:rPr>
              <a:t>frontend</a:t>
            </a:r>
            <a:r>
              <a:rPr lang="hr-HR" sz="27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 </a:t>
            </a:r>
            <a:r>
              <a:rPr lang="hr-HR" sz="2700" dirty="0" err="1">
                <a:solidFill>
                  <a:schemeClr val="bg1"/>
                </a:solidFill>
                <a:latin typeface="Bahnschrift SemiBold SemiConden" panose="020B0502040204020203" pitchFamily="34" charset="0"/>
              </a:rPr>
              <a:t>developerica</a:t>
            </a:r>
            <a:r>
              <a:rPr lang="hr-HR" sz="27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, </a:t>
            </a:r>
            <a:br>
              <a:rPr lang="hr-HR" sz="27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</a:br>
            <a:r>
              <a:rPr lang="hr-HR" sz="27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    kao i Ana)</a:t>
            </a:r>
            <a:br>
              <a:rPr lang="hr-HR" sz="27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</a:br>
            <a:endParaRPr lang="hr-HR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endParaRPr lang="hr-HR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endParaRPr lang="hr-HR" sz="20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hr-HR" sz="18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endParaRPr lang="hr-HR" sz="18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endParaRPr lang="hr-HR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endParaRPr lang="hr-HR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7" name="Picture 6" descr="A picture containing mask, toy, goggles&#10;&#10;Description automatically generated">
            <a:extLst>
              <a:ext uri="{FF2B5EF4-FFF2-40B4-BE49-F238E27FC236}">
                <a16:creationId xmlns:a16="http://schemas.microsoft.com/office/drawing/2014/main" id="{11F0460A-EFCB-A690-93FD-243B0D11C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737" y="1827924"/>
            <a:ext cx="2816071" cy="37154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1929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837EEEFC-BFA1-BDDA-9AA8-FB5525479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A86832F-F2B3-C482-7320-2650822E5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7"/>
            <a:ext cx="8041217" cy="844838"/>
          </a:xfrm>
        </p:spPr>
        <p:txBody>
          <a:bodyPr>
            <a:noAutofit/>
          </a:bodyPr>
          <a:lstStyle/>
          <a:p>
            <a:r>
              <a:rPr lang="pl-PL" sz="3200" dirty="0">
                <a:solidFill>
                  <a:schemeClr val="bg1"/>
                </a:solidFill>
                <a:latin typeface="PrimaSans BT" panose="020B0803030604020204" pitchFamily="34" charset="0"/>
              </a:rPr>
              <a:t>Grupa Vidoje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1A30BE3-838E-7C0A-5016-BCE1AFA82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395554"/>
            <a:ext cx="6381750" cy="5212075"/>
          </a:xfrm>
        </p:spPr>
        <p:txBody>
          <a:bodyPr>
            <a:normAutofit/>
          </a:bodyPr>
          <a:lstStyle/>
          <a:p>
            <a:r>
              <a:rPr lang="hr-HR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Velimir Kovačić (</a:t>
            </a:r>
            <a:r>
              <a:rPr lang="hr-HR" dirty="0">
                <a:solidFill>
                  <a:schemeClr val="bg1"/>
                </a:solidFill>
                <a:latin typeface="Bahnschrift SemiBold SemiConden" panose="020B0502040204020203" pitchFamily="34" charset="0"/>
                <a:hlinkClick r:id="rId3"/>
              </a:rPr>
              <a:t>velimir.kovacic@fer.hr</a:t>
            </a:r>
            <a:r>
              <a:rPr lang="hr-HR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) </a:t>
            </a:r>
          </a:p>
          <a:p>
            <a:r>
              <a:rPr lang="hr-HR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Luka Srića	(</a:t>
            </a:r>
            <a:r>
              <a:rPr lang="hr-HR" dirty="0">
                <a:solidFill>
                  <a:schemeClr val="bg1"/>
                </a:solidFill>
                <a:latin typeface="Bahnschrift SemiBold SemiConden" panose="020B0502040204020203" pitchFamily="34" charset="0"/>
                <a:hlinkClick r:id="rId4"/>
              </a:rPr>
              <a:t>luka.srica@fer.hr</a:t>
            </a:r>
            <a:r>
              <a:rPr lang="hr-HR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) </a:t>
            </a:r>
          </a:p>
          <a:p>
            <a:r>
              <a:rPr lang="hr-HR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Ana Marić (</a:t>
            </a:r>
            <a:r>
              <a:rPr lang="hr-HR" dirty="0">
                <a:solidFill>
                  <a:schemeClr val="bg1"/>
                </a:solidFill>
                <a:latin typeface="Bahnschrift SemiBold SemiConden" panose="020B0502040204020203" pitchFamily="34" charset="0"/>
                <a:hlinkClick r:id="rId5"/>
              </a:rPr>
              <a:t>ana.maric@fer.hr</a:t>
            </a:r>
            <a:r>
              <a:rPr lang="hr-HR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) </a:t>
            </a:r>
          </a:p>
          <a:p>
            <a:r>
              <a:rPr lang="hr-HR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Ema Nekić (</a:t>
            </a:r>
            <a:r>
              <a:rPr lang="hr-HR" dirty="0">
                <a:solidFill>
                  <a:schemeClr val="bg1"/>
                </a:solidFill>
                <a:latin typeface="Bahnschrift SemiBold SemiConden" panose="020B0502040204020203" pitchFamily="34" charset="0"/>
                <a:hlinkClick r:id="rId6"/>
              </a:rPr>
              <a:t>ema.nekic@fer.hr</a:t>
            </a:r>
            <a:r>
              <a:rPr lang="hr-HR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) </a:t>
            </a:r>
          </a:p>
          <a:p>
            <a:r>
              <a:rPr lang="hr-HR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Jakov Krčadinac (</a:t>
            </a:r>
            <a:r>
              <a:rPr lang="hr-HR" dirty="0">
                <a:solidFill>
                  <a:schemeClr val="bg1"/>
                </a:solidFill>
                <a:latin typeface="Bahnschrift SemiBold SemiConden" panose="020B0502040204020203" pitchFamily="34" charset="0"/>
                <a:hlinkClick r:id="rId7"/>
              </a:rPr>
              <a:t>jakov.krcadinac@fer.hr</a:t>
            </a:r>
            <a:r>
              <a:rPr lang="hr-HR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) </a:t>
            </a:r>
          </a:p>
          <a:p>
            <a:r>
              <a:rPr lang="hr-HR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Filip Perković (</a:t>
            </a:r>
            <a:r>
              <a:rPr lang="hr-HR" dirty="0">
                <a:solidFill>
                  <a:schemeClr val="bg1"/>
                </a:solidFill>
                <a:latin typeface="Bahnschrift SemiBold SemiConden" panose="020B0502040204020203" pitchFamily="34" charset="0"/>
                <a:hlinkClick r:id="rId8"/>
              </a:rPr>
              <a:t>filip.perkovic@fer.hr</a:t>
            </a:r>
            <a:r>
              <a:rPr lang="hr-HR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) </a:t>
            </a:r>
          </a:p>
          <a:p>
            <a:r>
              <a:rPr lang="hr-HR" dirty="0" err="1">
                <a:solidFill>
                  <a:schemeClr val="bg1"/>
                </a:solidFill>
                <a:latin typeface="Bahnschrift SemiBold SemiConden" panose="020B0502040204020203" pitchFamily="34" charset="0"/>
              </a:rPr>
              <a:t>Fran</a:t>
            </a:r>
            <a:r>
              <a:rPr lang="hr-HR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 </a:t>
            </a:r>
            <a:r>
              <a:rPr lang="hr-HR" dirty="0" err="1">
                <a:solidFill>
                  <a:schemeClr val="bg1"/>
                </a:solidFill>
                <a:latin typeface="Bahnschrift SemiBold SemiConden" panose="020B0502040204020203" pitchFamily="34" charset="0"/>
              </a:rPr>
              <a:t>Saganić</a:t>
            </a:r>
            <a:r>
              <a:rPr lang="hr-HR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 (</a:t>
            </a:r>
            <a:r>
              <a:rPr lang="hr-HR" dirty="0">
                <a:solidFill>
                  <a:schemeClr val="bg1"/>
                </a:solidFill>
                <a:latin typeface="Bahnschrift SemiBold SemiConden" panose="020B0502040204020203" pitchFamily="34" charset="0"/>
                <a:hlinkClick r:id="rId9"/>
              </a:rPr>
              <a:t>fran.saganic@fer.hr</a:t>
            </a:r>
            <a:r>
              <a:rPr lang="hr-HR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) </a:t>
            </a:r>
          </a:p>
          <a:p>
            <a:pPr marL="0" indent="0">
              <a:spcBef>
                <a:spcPts val="0"/>
              </a:spcBef>
              <a:buNone/>
            </a:pPr>
            <a:endParaRPr lang="hr-HR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endParaRPr lang="hr-HR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endParaRPr lang="hr-HR" sz="20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hr-HR" sz="18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endParaRPr lang="hr-HR" sz="18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endParaRPr lang="hr-HR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endParaRPr lang="hr-HR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2776E4-8706-A628-584E-D6C1276CF761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>
            <a:off x="2656114" y="5014538"/>
            <a:ext cx="3831771" cy="15930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3794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837EEEFC-BFA1-BDDA-9AA8-FB5525479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A86832F-F2B3-C482-7320-2650822E5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7"/>
            <a:ext cx="8041217" cy="844838"/>
          </a:xfrm>
        </p:spPr>
        <p:txBody>
          <a:bodyPr>
            <a:noAutofit/>
          </a:bodyPr>
          <a:lstStyle/>
          <a:p>
            <a:pPr algn="ctr"/>
            <a:r>
              <a:rPr lang="pl-PL" sz="3200" dirty="0">
                <a:solidFill>
                  <a:schemeClr val="bg1"/>
                </a:solidFill>
                <a:latin typeface="PrimaSans BT" panose="020B0803030604020204" pitchFamily="34" charset="0"/>
              </a:rPr>
              <a:t>Zahvaljujemo na pozornosti!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900F99-81BE-D3E1-2889-CC27D8BA5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r-HR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I hvala profesoru Čupiću na inspiraciji!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8B8AB5-A8BD-FAC3-7F78-21408152E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366" y="3081289"/>
            <a:ext cx="2629267" cy="695422"/>
          </a:xfrm>
          <a:prstGeom prst="rect">
            <a:avLst/>
          </a:prstGeom>
          <a:ln w="38100" cap="sq">
            <a:solidFill>
              <a:srgbClr val="FFFF00"/>
            </a:solidFill>
            <a:prstDash val="solid"/>
            <a:miter lim="800000"/>
          </a:ln>
          <a:effectLst>
            <a:glow rad="1016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B49199-C30E-4553-6C60-22FB1523F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681" y="4679896"/>
            <a:ext cx="2762636" cy="937133"/>
          </a:xfrm>
          <a:prstGeom prst="rect">
            <a:avLst/>
          </a:prstGeom>
          <a:ln w="38100" cap="sq">
            <a:solidFill>
              <a:srgbClr val="FFFF00"/>
            </a:solidFill>
            <a:prstDash val="solid"/>
            <a:miter lim="800000"/>
          </a:ln>
          <a:effectLst>
            <a:glow rad="1016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203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A8797-CCE8-B183-1E32-A07DD4A98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65962-63A1-8DDA-0E99-4A16CF5613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7E7B21A-D3FB-6BC5-4D41-CC5FB34C8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6480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32B1C9-698F-DA5F-6FD4-70E54AA2F413}"/>
              </a:ext>
            </a:extLst>
          </p:cNvPr>
          <p:cNvSpPr txBox="1"/>
          <p:nvPr/>
        </p:nvSpPr>
        <p:spPr>
          <a:xfrm>
            <a:off x="301841" y="6134470"/>
            <a:ext cx="57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😎</a:t>
            </a:r>
          </a:p>
        </p:txBody>
      </p:sp>
    </p:spTree>
    <p:extLst>
      <p:ext uri="{BB962C8B-B14F-4D97-AF65-F5344CB8AC3E}">
        <p14:creationId xmlns:p14="http://schemas.microsoft.com/office/powerpoint/2010/main" val="322744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nime-wow-sound-effect.wav"/>
          </p:stSnd>
        </p:sndAc>
      </p:transition>
    </mc:Choice>
    <mc:Fallback xmlns="">
      <p:transition spd="slow">
        <p:sndAc>
          <p:stSnd>
            <p:snd r:embed="rId4" name="anime-wow-sound-effect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837EEEFC-BFA1-BDDA-9AA8-FB5525479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A86832F-F2B3-C482-7320-2650822E5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4838"/>
          </a:xfrm>
        </p:spPr>
        <p:txBody>
          <a:bodyPr/>
          <a:lstStyle/>
          <a:p>
            <a:r>
              <a:rPr lang="hr-HR" dirty="0">
                <a:solidFill>
                  <a:schemeClr val="bg1"/>
                </a:solidFill>
                <a:latin typeface="PrimaSans BT" panose="020B0803030604020204" pitchFamily="34" charset="0"/>
              </a:rPr>
              <a:t>Što je </a:t>
            </a:r>
            <a:r>
              <a:rPr lang="hr-HR" dirty="0" err="1">
                <a:solidFill>
                  <a:schemeClr val="bg1"/>
                </a:solidFill>
                <a:latin typeface="PrimaSans BT" panose="020B0803030604020204" pitchFamily="34" charset="0"/>
              </a:rPr>
              <a:t>eventko</a:t>
            </a:r>
            <a:r>
              <a:rPr lang="hr-HR" dirty="0">
                <a:solidFill>
                  <a:schemeClr val="bg1"/>
                </a:solidFill>
                <a:latin typeface="PrimaSans BT" panose="020B0803030604020204" pitchFamily="34" charset="0"/>
              </a:rPr>
              <a:t> 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BFFB04-01AA-0C77-E9BF-7680292A4C8F}"/>
              </a:ext>
            </a:extLst>
          </p:cNvPr>
          <p:cNvSpPr txBox="1"/>
          <p:nvPr/>
        </p:nvSpPr>
        <p:spPr>
          <a:xfrm>
            <a:off x="4722921" y="444547"/>
            <a:ext cx="1660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®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B10E8CC-9103-CB2F-FAB7-5BC90D4F1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95554"/>
            <a:ext cx="7886700" cy="4931327"/>
          </a:xfrm>
        </p:spPr>
        <p:txBody>
          <a:bodyPr/>
          <a:lstStyle/>
          <a:p>
            <a:r>
              <a:rPr lang="hr-HR" dirty="0" err="1">
                <a:solidFill>
                  <a:schemeClr val="bg1"/>
                </a:solidFill>
                <a:latin typeface="Bahnschrift SemiBold SemiConden" panose="020B0502040204020203" pitchFamily="34" charset="0"/>
              </a:rPr>
              <a:t>eventko</a:t>
            </a:r>
            <a:r>
              <a:rPr lang="hr-HR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 je interaktivni socijalni kalendar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0589CE-E754-2A82-B20E-C7B9D5139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560743"/>
            <a:ext cx="7634796" cy="3502706"/>
          </a:xfrm>
          <a:prstGeom prst="rect">
            <a:avLst/>
          </a:prstGeom>
          <a:ln w="38100" cap="sq">
            <a:solidFill>
              <a:srgbClr val="FFFF00"/>
            </a:solidFill>
            <a:prstDash val="solid"/>
            <a:miter lim="800000"/>
          </a:ln>
          <a:effectLst>
            <a:glow rad="1016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890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837EEEFC-BFA1-BDDA-9AA8-FB5525479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A86832F-F2B3-C482-7320-2650822E5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4838"/>
          </a:xfrm>
        </p:spPr>
        <p:txBody>
          <a:bodyPr>
            <a:noAutofit/>
          </a:bodyPr>
          <a:lstStyle/>
          <a:p>
            <a:r>
              <a:rPr lang="hr-HR" sz="3200" dirty="0">
                <a:solidFill>
                  <a:schemeClr val="bg1"/>
                </a:solidFill>
                <a:latin typeface="PrimaSans BT" panose="020B0803030604020204" pitchFamily="34" charset="0"/>
              </a:rPr>
              <a:t>Interaktivni socijalni kalendar???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B10E8CC-9103-CB2F-FAB7-5BC90D4F1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95554"/>
            <a:ext cx="7886700" cy="4931327"/>
          </a:xfrm>
        </p:spPr>
        <p:txBody>
          <a:bodyPr/>
          <a:lstStyle/>
          <a:p>
            <a:r>
              <a:rPr lang="hr-HR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Svaki korisnik ima priliku stvoriti vlastite evente u kalendaru i na određene načine stupiti u interakciju s tuđim javnim, odnosno privatnim eventima</a:t>
            </a:r>
          </a:p>
          <a:p>
            <a:r>
              <a:rPr lang="hr-HR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Korisnici su dakle povezani, ali opet svatko ima izbor uređivati vlastiti kalendar po izboru</a:t>
            </a:r>
          </a:p>
          <a:p>
            <a:r>
              <a:rPr lang="hr-HR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Zbog toga korisnik nije zatrpan sadržajem drugih korisnika, kao što je to na modernim socijalnim mrežama, ali opet ima uvid u ono što drugi organiziraju</a:t>
            </a:r>
          </a:p>
        </p:txBody>
      </p:sp>
    </p:spTree>
    <p:extLst>
      <p:ext uri="{BB962C8B-B14F-4D97-AF65-F5344CB8AC3E}">
        <p14:creationId xmlns:p14="http://schemas.microsoft.com/office/powerpoint/2010/main" val="100129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837EEEFC-BFA1-BDDA-9AA8-FB5525479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A86832F-F2B3-C482-7320-2650822E5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4838"/>
          </a:xfrm>
        </p:spPr>
        <p:txBody>
          <a:bodyPr>
            <a:noAutofit/>
          </a:bodyPr>
          <a:lstStyle/>
          <a:p>
            <a:r>
              <a:rPr lang="hr-HR" sz="3200" dirty="0">
                <a:solidFill>
                  <a:schemeClr val="bg1"/>
                </a:solidFill>
                <a:latin typeface="PrimaSans BT" panose="020B0803030604020204" pitchFamily="34" charset="0"/>
              </a:rPr>
              <a:t>Što je event?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B10E8CC-9103-CB2F-FAB7-5BC90D4F1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95554"/>
            <a:ext cx="7886700" cy="4931327"/>
          </a:xfrm>
        </p:spPr>
        <p:txBody>
          <a:bodyPr/>
          <a:lstStyle/>
          <a:p>
            <a:r>
              <a:rPr lang="hr-HR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Event može biti </a:t>
            </a:r>
          </a:p>
          <a:p>
            <a:pPr lvl="1"/>
            <a:r>
              <a:rPr lang="hr-HR" sz="28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Obaveza</a:t>
            </a:r>
          </a:p>
          <a:p>
            <a:pPr lvl="2"/>
            <a:r>
              <a:rPr lang="hr-HR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Nešto što korisnik stavlja u kalendar isključivo za sebe</a:t>
            </a:r>
          </a:p>
          <a:p>
            <a:pPr lvl="1"/>
            <a:r>
              <a:rPr lang="hr-HR" sz="2800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Privatni</a:t>
            </a:r>
          </a:p>
          <a:p>
            <a:pPr lvl="2"/>
            <a:r>
              <a:rPr lang="hr-HR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Eventi namijenjeni za korisnika i njegove prijatelje</a:t>
            </a:r>
            <a:endParaRPr lang="hr-HR" sz="2400" dirty="0">
              <a:solidFill>
                <a:srgbClr val="00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  <a:p>
            <a:pPr lvl="1"/>
            <a:r>
              <a:rPr lang="hr-HR" sz="2800" dirty="0">
                <a:solidFill>
                  <a:srgbClr val="0011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Javni</a:t>
            </a:r>
          </a:p>
          <a:p>
            <a:pPr lvl="2"/>
            <a:r>
              <a:rPr lang="hr-HR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Eventi namijenjeni za sve korisnike platforme</a:t>
            </a:r>
            <a:endParaRPr lang="hr-HR" sz="2400" dirty="0">
              <a:solidFill>
                <a:srgbClr val="00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  <a:p>
            <a:pPr lvl="2"/>
            <a:endParaRPr lang="hr-HR" sz="2400" dirty="0">
              <a:solidFill>
                <a:srgbClr val="0011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  <a:p>
            <a:pPr marL="3200400" lvl="7" indent="0">
              <a:buNone/>
            </a:pPr>
            <a:endParaRPr lang="hr-HR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9A86A0-5A2D-24A7-F814-8F2423C5C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249" y="4439645"/>
            <a:ext cx="4429502" cy="2119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333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837EEEFC-BFA1-BDDA-9AA8-FB5525479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A86832F-F2B3-C482-7320-2650822E5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4838"/>
          </a:xfrm>
        </p:spPr>
        <p:txBody>
          <a:bodyPr>
            <a:noAutofit/>
          </a:bodyPr>
          <a:lstStyle/>
          <a:p>
            <a:r>
              <a:rPr lang="hr-HR" sz="3200" dirty="0">
                <a:solidFill>
                  <a:schemeClr val="bg1"/>
                </a:solidFill>
                <a:latin typeface="PrimaSans BT" panose="020B0803030604020204" pitchFamily="34" charset="0"/>
              </a:rPr>
              <a:t>Vrste korisnika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B10E8CC-9103-CB2F-FAB7-5BC90D4F1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95554"/>
            <a:ext cx="4724585" cy="4931327"/>
          </a:xfrm>
        </p:spPr>
        <p:txBody>
          <a:bodyPr/>
          <a:lstStyle/>
          <a:p>
            <a:pPr marL="0" indent="0">
              <a:buNone/>
            </a:pPr>
            <a:r>
              <a:rPr lang="hr-HR" sz="32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Obični korisnik</a:t>
            </a:r>
          </a:p>
          <a:p>
            <a:r>
              <a:rPr lang="hr-HR" sz="24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Može stvoriti sve vrste eventa</a:t>
            </a:r>
          </a:p>
          <a:p>
            <a:r>
              <a:rPr lang="hr-HR" sz="24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Ocjenjivati posjećene događaje</a:t>
            </a:r>
          </a:p>
          <a:p>
            <a:r>
              <a:rPr lang="hr-HR" sz="24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Prijavljivati se na događaje</a:t>
            </a:r>
          </a:p>
          <a:p>
            <a:r>
              <a:rPr lang="hr-HR" sz="24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Preko nadimka dodati prijatelje</a:t>
            </a:r>
          </a:p>
          <a:p>
            <a:r>
              <a:rPr lang="hr-HR" sz="24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Ukloniti prijatelje</a:t>
            </a:r>
          </a:p>
          <a:p>
            <a:r>
              <a:rPr lang="hr-HR" sz="24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Blokirati korisnike</a:t>
            </a:r>
          </a:p>
          <a:p>
            <a:r>
              <a:rPr lang="hr-HR" sz="24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Promijeniti nadimak profila</a:t>
            </a:r>
          </a:p>
          <a:p>
            <a:r>
              <a:rPr lang="hr-HR" sz="24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Pretplatiti se na </a:t>
            </a:r>
            <a:r>
              <a:rPr lang="hr-HR" sz="2400" dirty="0" err="1">
                <a:solidFill>
                  <a:schemeClr val="bg1"/>
                </a:solidFill>
                <a:latin typeface="Bahnschrift SemiBold SemiConden" panose="020B0502040204020203" pitchFamily="34" charset="0"/>
              </a:rPr>
              <a:t>premium</a:t>
            </a:r>
            <a:r>
              <a:rPr lang="hr-HR" sz="24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 račun</a:t>
            </a:r>
          </a:p>
          <a:p>
            <a:endParaRPr lang="hr-HR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endParaRPr lang="hr-HR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endParaRPr lang="hr-HR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77AA20-CE23-B45A-7FC8-3A8C0EE95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229350" y="2251492"/>
            <a:ext cx="2286000" cy="3219450"/>
          </a:xfrm>
          <a:prstGeom prst="roundRect">
            <a:avLst>
              <a:gd name="adj" fmla="val 423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1084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837EEEFC-BFA1-BDDA-9AA8-FB5525479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A86832F-F2B3-C482-7320-2650822E5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4838"/>
          </a:xfrm>
        </p:spPr>
        <p:txBody>
          <a:bodyPr>
            <a:noAutofit/>
          </a:bodyPr>
          <a:lstStyle/>
          <a:p>
            <a:r>
              <a:rPr lang="hr-HR" sz="3200" dirty="0">
                <a:solidFill>
                  <a:schemeClr val="bg1"/>
                </a:solidFill>
                <a:latin typeface="PrimaSans BT" panose="020B0803030604020204" pitchFamily="34" charset="0"/>
              </a:rPr>
              <a:t>Vrste korisnika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B10E8CC-9103-CB2F-FAB7-5BC90D4F1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95554"/>
            <a:ext cx="8355552" cy="4931327"/>
          </a:xfrm>
        </p:spPr>
        <p:txBody>
          <a:bodyPr/>
          <a:lstStyle/>
          <a:p>
            <a:pPr marL="0" indent="0">
              <a:buNone/>
            </a:pPr>
            <a:r>
              <a:rPr lang="hr-HR" sz="32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Premium korisnik</a:t>
            </a:r>
          </a:p>
          <a:p>
            <a:r>
              <a:rPr lang="hr-HR" sz="24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Obični korisnik postaje Premium korisnik internetskim plaćanjem</a:t>
            </a:r>
          </a:p>
          <a:p>
            <a:r>
              <a:rPr lang="hr-HR" sz="24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Može sve što i običan korisnik te uz to:</a:t>
            </a:r>
          </a:p>
          <a:p>
            <a:pPr lvl="1"/>
            <a:r>
              <a:rPr lang="hr-HR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Promovirati vlastite događaje koji su onda preporučeni svim korisnicima</a:t>
            </a:r>
          </a:p>
          <a:p>
            <a:endParaRPr lang="hr-HR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endParaRPr lang="hr-HR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endParaRPr lang="hr-HR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678A1FE-118B-C251-1946-2403C51E4D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" b="2975"/>
          <a:stretch/>
        </p:blipFill>
        <p:spPr>
          <a:xfrm>
            <a:off x="1339210" y="3301126"/>
            <a:ext cx="6465580" cy="35568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3410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837EEEFC-BFA1-BDDA-9AA8-FB5525479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A86832F-F2B3-C482-7320-2650822E5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4838"/>
          </a:xfrm>
        </p:spPr>
        <p:txBody>
          <a:bodyPr>
            <a:noAutofit/>
          </a:bodyPr>
          <a:lstStyle/>
          <a:p>
            <a:r>
              <a:rPr lang="hr-HR" sz="3200" dirty="0">
                <a:solidFill>
                  <a:schemeClr val="bg1"/>
                </a:solidFill>
                <a:latin typeface="PrimaSans BT" panose="020B0803030604020204" pitchFamily="34" charset="0"/>
              </a:rPr>
              <a:t>Vrste korisnika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B10E8CC-9103-CB2F-FAB7-5BC90D4F1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95554"/>
            <a:ext cx="8213509" cy="4931327"/>
          </a:xfrm>
        </p:spPr>
        <p:txBody>
          <a:bodyPr/>
          <a:lstStyle/>
          <a:p>
            <a:pPr marL="0" indent="0">
              <a:buNone/>
            </a:pPr>
            <a:r>
              <a:rPr lang="hr-HR" sz="32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Moderator (</a:t>
            </a:r>
            <a:r>
              <a:rPr lang="hr-HR" sz="3200" dirty="0" err="1">
                <a:solidFill>
                  <a:schemeClr val="bg1"/>
                </a:solidFill>
                <a:latin typeface="Bahnschrift SemiBold SemiConden" panose="020B0502040204020203" pitchFamily="34" charset="0"/>
              </a:rPr>
              <a:t>mod</a:t>
            </a:r>
            <a:r>
              <a:rPr lang="hr-HR" sz="32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)</a:t>
            </a:r>
          </a:p>
          <a:p>
            <a:r>
              <a:rPr lang="hr-HR" sz="24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Može sve što i običan korisnik te uz to:</a:t>
            </a:r>
          </a:p>
          <a:p>
            <a:pPr lvl="1"/>
            <a:r>
              <a:rPr lang="hr-HR" sz="24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Suspendirati korisnika</a:t>
            </a:r>
          </a:p>
          <a:p>
            <a:pPr lvl="1"/>
            <a:r>
              <a:rPr lang="hr-HR" sz="24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Uređivati oznake javnih događaja</a:t>
            </a:r>
          </a:p>
          <a:p>
            <a:pPr lvl="1"/>
            <a:r>
              <a:rPr lang="hr-HR" sz="24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Brisati događaje</a:t>
            </a:r>
          </a:p>
          <a:p>
            <a:endParaRPr lang="hr-HR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endParaRPr lang="hr-HR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ACBFD67E-4577-834E-27C3-E16B522D31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598" y="3792646"/>
            <a:ext cx="5166803" cy="29063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320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837EEEFC-BFA1-BDDA-9AA8-FB5525479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A86832F-F2B3-C482-7320-2650822E5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4838"/>
          </a:xfrm>
        </p:spPr>
        <p:txBody>
          <a:bodyPr>
            <a:noAutofit/>
          </a:bodyPr>
          <a:lstStyle/>
          <a:p>
            <a:r>
              <a:rPr lang="hr-HR" sz="3200" dirty="0">
                <a:solidFill>
                  <a:schemeClr val="bg1"/>
                </a:solidFill>
                <a:latin typeface="PrimaSans BT" panose="020B0803030604020204" pitchFamily="34" charset="0"/>
              </a:rPr>
              <a:t>Vrste korisnika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B10E8CC-9103-CB2F-FAB7-5BC90D4F1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2" y="1395554"/>
            <a:ext cx="3281666" cy="4931327"/>
          </a:xfrm>
        </p:spPr>
        <p:txBody>
          <a:bodyPr/>
          <a:lstStyle/>
          <a:p>
            <a:pPr marL="0" indent="0">
              <a:buNone/>
            </a:pPr>
            <a:r>
              <a:rPr lang="hr-HR" sz="3200" dirty="0" err="1">
                <a:solidFill>
                  <a:schemeClr val="bg1"/>
                </a:solidFill>
                <a:latin typeface="Bahnschrift SemiBold SemiConden" panose="020B0502040204020203" pitchFamily="34" charset="0"/>
              </a:rPr>
              <a:t>Admin</a:t>
            </a:r>
            <a:endParaRPr lang="hr-HR" sz="32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r>
              <a:rPr lang="hr-HR" sz="24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Može sve što i moderator, a uz to:</a:t>
            </a:r>
          </a:p>
          <a:p>
            <a:pPr lvl="1"/>
            <a:r>
              <a:rPr lang="hr-HR" sz="24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Promovirati korisnika u moderatora</a:t>
            </a:r>
          </a:p>
          <a:p>
            <a:pPr lvl="1"/>
            <a:r>
              <a:rPr lang="hr-HR" sz="24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Brisati korisničke račune</a:t>
            </a:r>
            <a:endParaRPr lang="hr-HR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endParaRPr lang="hr-HR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D2EBB3-EE33-A219-AE80-10F939439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285" y="1635142"/>
            <a:ext cx="4829747" cy="44521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0054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theme/theme1.xml><?xml version="1.0" encoding="utf-8"?>
<a:theme xmlns:a="http://schemas.openxmlformats.org/drawingml/2006/main" name="PROGI-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entury Gothic"/>
        <a:ea typeface=""/>
        <a:cs typeface=""/>
      </a:majorFont>
      <a:minorFont>
        <a:latin typeface="Franklin Gothic Boo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GI-template.potm" id="{58E78474-FDB4-4359-98C4-259EEF8E4D43}" vid="{A98D19B1-8675-4930-BF13-63F2BBFA5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01_Uvod_19-1</Template>
  <TotalTime>1893</TotalTime>
  <Words>834</Words>
  <Application>Microsoft Office PowerPoint</Application>
  <PresentationFormat>On-screen Show (4:3)</PresentationFormat>
  <Paragraphs>172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Bahnschrift SemiBold SemiConden</vt:lpstr>
      <vt:lpstr>Calibri</vt:lpstr>
      <vt:lpstr>Century Gothic</vt:lpstr>
      <vt:lpstr>Courier New</vt:lpstr>
      <vt:lpstr>Franklin Gothic Book</vt:lpstr>
      <vt:lpstr>PrimaSans BT</vt:lpstr>
      <vt:lpstr>Wingdings</vt:lpstr>
      <vt:lpstr>PROGI-template</vt:lpstr>
      <vt:lpstr>PowerPoint Presentation</vt:lpstr>
      <vt:lpstr>PowerPoint Presentation</vt:lpstr>
      <vt:lpstr>Što je eventko ?</vt:lpstr>
      <vt:lpstr>Interaktivni socijalni kalendar???</vt:lpstr>
      <vt:lpstr>Što je event?</vt:lpstr>
      <vt:lpstr>Vrste korisnika</vt:lpstr>
      <vt:lpstr>Vrste korisnika</vt:lpstr>
      <vt:lpstr>Vrste korisnika</vt:lpstr>
      <vt:lpstr>Vrste korisnika</vt:lpstr>
      <vt:lpstr>Isticanje korisnika</vt:lpstr>
      <vt:lpstr>Korišteni alati</vt:lpstr>
      <vt:lpstr>Korišteni programski jezici</vt:lpstr>
      <vt:lpstr>Arhitektura sustava</vt:lpstr>
      <vt:lpstr>Organizacija rada</vt:lpstr>
      <vt:lpstr>Podjela rada</vt:lpstr>
      <vt:lpstr>Naučene lekcije</vt:lpstr>
      <vt:lpstr>Grupa Vidoje</vt:lpstr>
      <vt:lpstr>Zahvaljujemo na pozornosti!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&lt;Naziv projekta&gt;</dc:title>
  <dc:creator>nfrid</dc:creator>
  <cp:lastModifiedBy>Jakov Krčadinac</cp:lastModifiedBy>
  <cp:revision>37</cp:revision>
  <dcterms:created xsi:type="dcterms:W3CDTF">2016-01-18T13:10:52Z</dcterms:created>
  <dcterms:modified xsi:type="dcterms:W3CDTF">2023-01-16T20:24:37Z</dcterms:modified>
</cp:coreProperties>
</file>